
<file path=[Content_Types].xml><?xml version="1.0" encoding="utf-8"?>
<Types xmlns="http://schemas.openxmlformats.org/package/2006/content-types">
  <Default Extension="png" ContentType="image/png"/>
  <Default Extension="tmp"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slideLayouts/slideLayout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1" r:id="rId4"/>
    <p:sldMasterId id="2147483677" r:id="rId5"/>
    <p:sldMasterId id="2147483703" r:id="rId6"/>
  </p:sldMasterIdLst>
  <p:notesMasterIdLst>
    <p:notesMasterId r:id="rId41"/>
  </p:notesMasterIdLst>
  <p:handoutMasterIdLst>
    <p:handoutMasterId r:id="rId42"/>
  </p:handoutMasterIdLst>
  <p:sldIdLst>
    <p:sldId id="301" r:id="rId7"/>
    <p:sldId id="303" r:id="rId8"/>
    <p:sldId id="299" r:id="rId9"/>
    <p:sldId id="344" r:id="rId10"/>
    <p:sldId id="330" r:id="rId11"/>
    <p:sldId id="313" r:id="rId12"/>
    <p:sldId id="308" r:id="rId13"/>
    <p:sldId id="333" r:id="rId14"/>
    <p:sldId id="345" r:id="rId15"/>
    <p:sldId id="346" r:id="rId16"/>
    <p:sldId id="347" r:id="rId17"/>
    <p:sldId id="349" r:id="rId18"/>
    <p:sldId id="348" r:id="rId19"/>
    <p:sldId id="336" r:id="rId20"/>
    <p:sldId id="337" r:id="rId21"/>
    <p:sldId id="341" r:id="rId22"/>
    <p:sldId id="338" r:id="rId23"/>
    <p:sldId id="334" r:id="rId24"/>
    <p:sldId id="343" r:id="rId25"/>
    <p:sldId id="339" r:id="rId26"/>
    <p:sldId id="340" r:id="rId27"/>
    <p:sldId id="332" r:id="rId28"/>
    <p:sldId id="311" r:id="rId29"/>
    <p:sldId id="342" r:id="rId30"/>
    <p:sldId id="318" r:id="rId31"/>
    <p:sldId id="319" r:id="rId32"/>
    <p:sldId id="320" r:id="rId33"/>
    <p:sldId id="314" r:id="rId34"/>
    <p:sldId id="315" r:id="rId35"/>
    <p:sldId id="322" r:id="rId36"/>
    <p:sldId id="324" r:id="rId37"/>
    <p:sldId id="323" r:id="rId38"/>
    <p:sldId id="327" r:id="rId39"/>
    <p:sldId id="329" r:id="rId40"/>
  </p:sldIdLst>
  <p:sldSz cx="9144000" cy="6858000" type="screen4x3"/>
  <p:notesSz cx="7010400" cy="9296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BACC6"/>
    <a:srgbClr val="000000"/>
    <a:srgbClr val="FF00FF"/>
    <a:srgbClr val="D0D3D4"/>
    <a:srgbClr val="DA291C"/>
    <a:srgbClr val="C3C6A8"/>
    <a:srgbClr val="E87722"/>
    <a:srgbClr val="B7C9D3"/>
    <a:srgbClr val="7566A0"/>
    <a:srgbClr val="DFD1A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009" autoAdjust="0"/>
    <p:restoredTop sz="94434" autoAdjust="0"/>
  </p:normalViewPr>
  <p:slideViewPr>
    <p:cSldViewPr snapToGrid="0" snapToObjects="1">
      <p:cViewPr varScale="1">
        <p:scale>
          <a:sx n="110" d="100"/>
          <a:sy n="110" d="100"/>
        </p:scale>
        <p:origin x="-1764" y="-9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3" Type="http://schemas.openxmlformats.org/officeDocument/2006/relationships/customXml" Target="../customXml/item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handoutMaster" Target="handoutMasters/handoutMaster1.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1"/>
            <a:ext cx="3038145" cy="464205"/>
          </a:xfrm>
          <a:prstGeom prst="rect">
            <a:avLst/>
          </a:prstGeom>
        </p:spPr>
        <p:txBody>
          <a:bodyPr vert="horz" lIns="88139" tIns="44070" rIns="88139" bIns="44070" rtlCol="0"/>
          <a:lstStyle>
            <a:lvl1pPr algn="l">
              <a:defRPr sz="1200"/>
            </a:lvl1pPr>
          </a:lstStyle>
          <a:p>
            <a:endParaRPr lang="en-US"/>
          </a:p>
        </p:txBody>
      </p:sp>
      <p:sp>
        <p:nvSpPr>
          <p:cNvPr id="3" name="Date Placeholder 2"/>
          <p:cNvSpPr>
            <a:spLocks noGrp="1"/>
          </p:cNvSpPr>
          <p:nvPr>
            <p:ph type="dt" sz="quarter" idx="1"/>
          </p:nvPr>
        </p:nvSpPr>
        <p:spPr>
          <a:xfrm>
            <a:off x="3970734" y="1"/>
            <a:ext cx="3038145" cy="464205"/>
          </a:xfrm>
          <a:prstGeom prst="rect">
            <a:avLst/>
          </a:prstGeom>
        </p:spPr>
        <p:txBody>
          <a:bodyPr vert="horz" lIns="88139" tIns="44070" rIns="88139" bIns="44070" rtlCol="0"/>
          <a:lstStyle>
            <a:lvl1pPr algn="r">
              <a:defRPr sz="1200"/>
            </a:lvl1pPr>
          </a:lstStyle>
          <a:p>
            <a:fld id="{2AE09EF8-816D-4180-A185-C1BF337C36BB}" type="datetimeFigureOut">
              <a:rPr lang="en-US" smtClean="0"/>
              <a:t>11/25/2016</a:t>
            </a:fld>
            <a:endParaRPr lang="en-US"/>
          </a:p>
        </p:txBody>
      </p:sp>
      <p:sp>
        <p:nvSpPr>
          <p:cNvPr id="4" name="Footer Placeholder 3"/>
          <p:cNvSpPr>
            <a:spLocks noGrp="1"/>
          </p:cNvSpPr>
          <p:nvPr>
            <p:ph type="ftr" sz="quarter" idx="2"/>
          </p:nvPr>
        </p:nvSpPr>
        <p:spPr>
          <a:xfrm>
            <a:off x="1" y="8830660"/>
            <a:ext cx="3038145" cy="464205"/>
          </a:xfrm>
          <a:prstGeom prst="rect">
            <a:avLst/>
          </a:prstGeom>
        </p:spPr>
        <p:txBody>
          <a:bodyPr vert="horz" lIns="88139" tIns="44070" rIns="88139" bIns="44070" rtlCol="0" anchor="b"/>
          <a:lstStyle>
            <a:lvl1pPr algn="l">
              <a:defRPr sz="1200"/>
            </a:lvl1pPr>
          </a:lstStyle>
          <a:p>
            <a:endParaRPr lang="en-US"/>
          </a:p>
        </p:txBody>
      </p:sp>
      <p:sp>
        <p:nvSpPr>
          <p:cNvPr id="5" name="Slide Number Placeholder 4"/>
          <p:cNvSpPr>
            <a:spLocks noGrp="1"/>
          </p:cNvSpPr>
          <p:nvPr>
            <p:ph type="sldNum" sz="quarter" idx="3"/>
          </p:nvPr>
        </p:nvSpPr>
        <p:spPr>
          <a:xfrm>
            <a:off x="3970734" y="8830660"/>
            <a:ext cx="3038145" cy="464205"/>
          </a:xfrm>
          <a:prstGeom prst="rect">
            <a:avLst/>
          </a:prstGeom>
        </p:spPr>
        <p:txBody>
          <a:bodyPr vert="horz" lIns="88139" tIns="44070" rIns="88139" bIns="44070" rtlCol="0" anchor="b"/>
          <a:lstStyle>
            <a:lvl1pPr algn="r">
              <a:defRPr sz="1200"/>
            </a:lvl1pPr>
          </a:lstStyle>
          <a:p>
            <a:fld id="{88A4A412-83B6-4A7C-AF11-CC3AF5155C0C}" type="slidenum">
              <a:rPr lang="en-US" smtClean="0"/>
              <a:t>‹#›</a:t>
            </a:fld>
            <a:endParaRPr lang="en-US"/>
          </a:p>
        </p:txBody>
      </p:sp>
    </p:spTree>
    <p:extLst>
      <p:ext uri="{BB962C8B-B14F-4D97-AF65-F5344CB8AC3E}">
        <p14:creationId xmlns:p14="http://schemas.microsoft.com/office/powerpoint/2010/main" val="296945972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2" tIns="46586" rIns="93172" bIns="46586" rtlCol="0"/>
          <a:lstStyle>
            <a:lvl1pPr algn="l">
              <a:defRPr sz="1300"/>
            </a:lvl1pPr>
          </a:lstStyle>
          <a:p>
            <a:endParaRPr lang="en-US"/>
          </a:p>
        </p:txBody>
      </p:sp>
      <p:sp>
        <p:nvSpPr>
          <p:cNvPr id="3" name="Date Placeholder 2"/>
          <p:cNvSpPr>
            <a:spLocks noGrp="1"/>
          </p:cNvSpPr>
          <p:nvPr>
            <p:ph type="dt" idx="1"/>
          </p:nvPr>
        </p:nvSpPr>
        <p:spPr>
          <a:xfrm>
            <a:off x="3970938" y="0"/>
            <a:ext cx="3037840" cy="464820"/>
          </a:xfrm>
          <a:prstGeom prst="rect">
            <a:avLst/>
          </a:prstGeom>
        </p:spPr>
        <p:txBody>
          <a:bodyPr vert="horz" lIns="93172" tIns="46586" rIns="93172" bIns="46586" rtlCol="0"/>
          <a:lstStyle>
            <a:lvl1pPr algn="r">
              <a:defRPr sz="1300"/>
            </a:lvl1pPr>
          </a:lstStyle>
          <a:p>
            <a:fld id="{C3F29CC5-00F7-42D8-B124-DBB9CF6078E9}" type="datetimeFigureOut">
              <a:rPr lang="en-US" smtClean="0"/>
              <a:t>11/25/2016</a:t>
            </a:fld>
            <a:endParaRPr lang="en-US"/>
          </a:p>
        </p:txBody>
      </p:sp>
      <p:sp>
        <p:nvSpPr>
          <p:cNvPr id="4" name="Slide Image Placeholder 3"/>
          <p:cNvSpPr>
            <a:spLocks noGrp="1" noRot="1" noChangeAspect="1"/>
          </p:cNvSpPr>
          <p:nvPr>
            <p:ph type="sldImg" idx="2"/>
          </p:nvPr>
        </p:nvSpPr>
        <p:spPr>
          <a:xfrm>
            <a:off x="1181100" y="698500"/>
            <a:ext cx="4648200" cy="3486150"/>
          </a:xfrm>
          <a:prstGeom prst="rect">
            <a:avLst/>
          </a:prstGeom>
          <a:noFill/>
          <a:ln w="12700">
            <a:solidFill>
              <a:prstClr val="black"/>
            </a:solidFill>
          </a:ln>
        </p:spPr>
        <p:txBody>
          <a:bodyPr vert="horz" lIns="93172" tIns="46586" rIns="93172" bIns="46586" rtlCol="0" anchor="ctr"/>
          <a:lstStyle/>
          <a:p>
            <a:endParaRPr lang="en-US"/>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3172" tIns="46586" rIns="93172" bIns="46586"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967"/>
            <a:ext cx="3037840" cy="464820"/>
          </a:xfrm>
          <a:prstGeom prst="rect">
            <a:avLst/>
          </a:prstGeom>
        </p:spPr>
        <p:txBody>
          <a:bodyPr vert="horz" lIns="93172" tIns="46586" rIns="93172" bIns="46586" rtlCol="0" anchor="b"/>
          <a:lstStyle>
            <a:lvl1pPr algn="l">
              <a:defRPr sz="1300"/>
            </a:lvl1pPr>
          </a:lstStyle>
          <a:p>
            <a:endParaRPr lang="en-US"/>
          </a:p>
        </p:txBody>
      </p:sp>
      <p:sp>
        <p:nvSpPr>
          <p:cNvPr id="7" name="Slide Number Placeholder 6"/>
          <p:cNvSpPr>
            <a:spLocks noGrp="1"/>
          </p:cNvSpPr>
          <p:nvPr>
            <p:ph type="sldNum" sz="quarter" idx="5"/>
          </p:nvPr>
        </p:nvSpPr>
        <p:spPr>
          <a:xfrm>
            <a:off x="3970938" y="8829967"/>
            <a:ext cx="3037840" cy="464820"/>
          </a:xfrm>
          <a:prstGeom prst="rect">
            <a:avLst/>
          </a:prstGeom>
        </p:spPr>
        <p:txBody>
          <a:bodyPr vert="horz" lIns="93172" tIns="46586" rIns="93172" bIns="46586" rtlCol="0" anchor="b"/>
          <a:lstStyle>
            <a:lvl1pPr algn="r">
              <a:defRPr sz="1300"/>
            </a:lvl1pPr>
          </a:lstStyle>
          <a:p>
            <a:fld id="{E6E49B88-C793-41F8-9EA0-1766465DAF74}" type="slidenum">
              <a:rPr lang="en-US" smtClean="0"/>
              <a:t>‹#›</a:t>
            </a:fld>
            <a:endParaRPr lang="en-US"/>
          </a:p>
        </p:txBody>
      </p:sp>
    </p:spTree>
    <p:extLst>
      <p:ext uri="{BB962C8B-B14F-4D97-AF65-F5344CB8AC3E}">
        <p14:creationId xmlns:p14="http://schemas.microsoft.com/office/powerpoint/2010/main" val="35789024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User clicks</a:t>
            </a:r>
            <a:r>
              <a:rPr lang="en-US" baseline="0" dirty="0" smtClean="0"/>
              <a:t> on the Knowledge Hub link and is brought to the above landing page made up of the following:</a:t>
            </a:r>
          </a:p>
          <a:p>
            <a:pPr marL="228600" indent="-228600">
              <a:buAutoNum type="arabicParenR"/>
            </a:pPr>
            <a:r>
              <a:rPr lang="en-US" baseline="0" dirty="0" smtClean="0">
                <a:solidFill>
                  <a:srgbClr val="00B050"/>
                </a:solidFill>
              </a:rPr>
              <a:t>Summary about the knowledge hub- brief description on what the hub is</a:t>
            </a:r>
          </a:p>
          <a:p>
            <a:pPr marL="228600" indent="-228600">
              <a:buAutoNum type="arabicParenR"/>
            </a:pPr>
            <a:r>
              <a:rPr lang="en-US" baseline="0" dirty="0" smtClean="0"/>
              <a:t>Knowledge Hub Search- Key word Search box that, with check boxes to specific record types in the knowledge hub (projects, proposals, </a:t>
            </a:r>
            <a:r>
              <a:rPr lang="en-US" baseline="0" dirty="0" err="1" smtClean="0"/>
              <a:t>repcap</a:t>
            </a:r>
            <a:r>
              <a:rPr lang="en-US" baseline="0" dirty="0" smtClean="0"/>
              <a:t>, boilerplates, and anything else that should be centralized. Search should be for the entire site collection</a:t>
            </a:r>
          </a:p>
          <a:p>
            <a:pPr marL="228600" indent="-228600">
              <a:buAutoNum type="arabicParenR"/>
            </a:pPr>
            <a:r>
              <a:rPr lang="en-US" baseline="0" dirty="0" smtClean="0"/>
              <a:t>Maintained by KM, promoted links hyperlinking to the specific area a user wants to navigate- IE directly to project and project files </a:t>
            </a:r>
            <a:r>
              <a:rPr lang="en-US" baseline="0" dirty="0" err="1" smtClean="0"/>
              <a:t>etc</a:t>
            </a:r>
            <a:endParaRPr lang="en-US" baseline="0" dirty="0" smtClean="0"/>
          </a:p>
          <a:p>
            <a:pPr marL="228600" indent="-228600">
              <a:buAutoNum type="arabicParenR"/>
            </a:pPr>
            <a:r>
              <a:rPr lang="en-US" baseline="0" dirty="0" smtClean="0"/>
              <a:t>Key Contacts, Site Contacts, FAQs and “how to” reference guides</a:t>
            </a:r>
          </a:p>
          <a:p>
            <a:pPr marL="228600" indent="-228600">
              <a:buAutoNum type="arabicParenR"/>
            </a:pPr>
            <a:endParaRPr lang="en-US" baseline="0" dirty="0" smtClean="0"/>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Front page: </a:t>
            </a:r>
          </a:p>
          <a:p>
            <a:r>
              <a:rPr lang="en-US" sz="1200" kern="1200" dirty="0" smtClean="0">
                <a:solidFill>
                  <a:schemeClr val="tx1"/>
                </a:solidFill>
                <a:effectLst/>
                <a:latin typeface="+mn-lt"/>
                <a:ea typeface="+mn-ea"/>
                <a:cs typeface="+mn-cs"/>
              </a:rPr>
              <a:t>User Comment: ABTK-Refresh Simple search is great (tag, resumes, projects, proposals, oracle number, boilerplate, </a:t>
            </a:r>
            <a:r>
              <a:rPr lang="en-US" sz="1200" kern="1200" dirty="0" err="1" smtClean="0">
                <a:solidFill>
                  <a:schemeClr val="tx1"/>
                </a:solidFill>
                <a:effectLst/>
                <a:latin typeface="+mn-lt"/>
                <a:ea typeface="+mn-ea"/>
                <a:cs typeface="+mn-cs"/>
              </a:rPr>
              <a:t>RepCap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etc</a:t>
            </a:r>
            <a:r>
              <a:rPr lang="en-US" sz="1200" kern="1200" dirty="0" smtClean="0">
                <a:solidFill>
                  <a:schemeClr val="tx1"/>
                </a:solidFill>
                <a:effectLst/>
                <a:latin typeface="+mn-lt"/>
                <a:ea typeface="+mn-ea"/>
                <a:cs typeface="+mn-cs"/>
              </a:rPr>
              <a:t> .. )</a:t>
            </a:r>
          </a:p>
          <a:p>
            <a:r>
              <a:rPr lang="en-US" sz="1200" kern="1200" dirty="0" smtClean="0">
                <a:solidFill>
                  <a:schemeClr val="tx1"/>
                </a:solidFill>
                <a:effectLst/>
                <a:latin typeface="+mn-lt"/>
                <a:ea typeface="+mn-ea"/>
                <a:cs typeface="+mn-cs"/>
              </a:rPr>
              <a:t>User Comment: Users normally want to go to an specific project, not browsing around.</a:t>
            </a:r>
          </a:p>
          <a:p>
            <a:pPr marL="0" indent="0">
              <a:buNone/>
            </a:pPr>
            <a:endParaRPr lang="en-US" baseline="0" dirty="0" smtClean="0"/>
          </a:p>
          <a:p>
            <a:pPr marL="0" indent="0">
              <a:buNone/>
            </a:pPr>
            <a:r>
              <a:rPr lang="en-US" baseline="0" dirty="0" smtClean="0"/>
              <a:t>Questions:</a:t>
            </a:r>
          </a:p>
          <a:p>
            <a:pPr marL="0" indent="0">
              <a:buNone/>
            </a:pPr>
            <a:r>
              <a:rPr lang="en-US" baseline="0" dirty="0" smtClean="0"/>
              <a:t>Is this the best place for people and resumes? (maybe better at </a:t>
            </a:r>
            <a:r>
              <a:rPr lang="en-US" baseline="0" dirty="0" err="1" smtClean="0"/>
              <a:t>ppl</a:t>
            </a:r>
            <a:r>
              <a:rPr lang="en-US" baseline="0" dirty="0" smtClean="0"/>
              <a:t> finder).</a:t>
            </a:r>
          </a:p>
          <a:p>
            <a:pPr marL="0" indent="0">
              <a:buNone/>
            </a:pPr>
            <a:endParaRPr lang="en-US" dirty="0" smtClean="0"/>
          </a:p>
          <a:p>
            <a:pPr marL="0" indent="0">
              <a:buNone/>
            </a:pPr>
            <a:r>
              <a:rPr lang="en-US" dirty="0" err="1" smtClean="0"/>
              <a:t>Deepa</a:t>
            </a:r>
            <a:r>
              <a:rPr lang="en-US" dirty="0" smtClean="0"/>
              <a:t>:</a:t>
            </a:r>
          </a:p>
          <a:p>
            <a:pPr marL="0" indent="0">
              <a:buNone/>
            </a:pPr>
            <a:r>
              <a:rPr lang="en-US" baseline="0" dirty="0" smtClean="0"/>
              <a:t>Record Types and Matches</a:t>
            </a:r>
            <a:r>
              <a:rPr lang="en-US" dirty="0" smtClean="0"/>
              <a:t> will be displayed as drop down</a:t>
            </a:r>
            <a:r>
              <a:rPr lang="en-US" baseline="0" dirty="0" smtClean="0"/>
              <a:t> (Extreme right pic containing Everything, People etc.)</a:t>
            </a:r>
          </a:p>
          <a:p>
            <a:pPr marL="0" indent="0">
              <a:buNone/>
            </a:pPr>
            <a:r>
              <a:rPr lang="en-US" baseline="0" dirty="0" smtClean="0"/>
              <a:t>Based on the selection user will be taken to Search page where he will perform search and will be displayed search results relating to the selected category.</a:t>
            </a:r>
            <a:endParaRPr lang="en-US" baseline="0" dirty="0"/>
          </a:p>
          <a:p>
            <a:pPr marL="0" indent="0">
              <a:buNone/>
            </a:pPr>
            <a:r>
              <a:rPr lang="en-US" baseline="0" dirty="0"/>
              <a:t> </a:t>
            </a:r>
            <a:r>
              <a:rPr lang="en-US" baseline="0" dirty="0" smtClean="0"/>
              <a:t>   </a:t>
            </a:r>
          </a:p>
        </p:txBody>
      </p:sp>
      <p:sp>
        <p:nvSpPr>
          <p:cNvPr id="4" name="Slide Number Placeholder 3"/>
          <p:cNvSpPr>
            <a:spLocks noGrp="1"/>
          </p:cNvSpPr>
          <p:nvPr>
            <p:ph type="sldNum" sz="quarter" idx="10"/>
          </p:nvPr>
        </p:nvSpPr>
        <p:spPr/>
        <p:txBody>
          <a:bodyPr/>
          <a:lstStyle/>
          <a:p>
            <a:fld id="{E6E49B88-C793-41F8-9EA0-1766465DAF74}" type="slidenum">
              <a:rPr lang="en-US" smtClean="0"/>
              <a:t>3</a:t>
            </a:fld>
            <a:endParaRPr lang="en-US"/>
          </a:p>
        </p:txBody>
      </p:sp>
    </p:spTree>
    <p:extLst>
      <p:ext uri="{BB962C8B-B14F-4D97-AF65-F5344CB8AC3E}">
        <p14:creationId xmlns:p14="http://schemas.microsoft.com/office/powerpoint/2010/main" val="16157828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Deepa</a:t>
            </a:r>
            <a:r>
              <a:rPr lang="en-US" dirty="0" smtClean="0"/>
              <a:t>:</a:t>
            </a:r>
          </a:p>
          <a:p>
            <a:r>
              <a:rPr lang="en-US" dirty="0" smtClean="0"/>
              <a:t>There are</a:t>
            </a:r>
            <a:r>
              <a:rPr lang="en-US" baseline="0" dirty="0" smtClean="0"/>
              <a:t> going to multiple tags to be associated with projects/document etc. and these multiple tags will be stored across various columns in the list. L</a:t>
            </a:r>
            <a:r>
              <a:rPr lang="en-US" dirty="0" smtClean="0"/>
              <a:t>ooks doable.</a:t>
            </a:r>
          </a:p>
          <a:p>
            <a:endParaRPr lang="en-US" dirty="0" smtClean="0"/>
          </a:p>
        </p:txBody>
      </p:sp>
      <p:sp>
        <p:nvSpPr>
          <p:cNvPr id="4" name="Slide Number Placeholder 3"/>
          <p:cNvSpPr>
            <a:spLocks noGrp="1"/>
          </p:cNvSpPr>
          <p:nvPr>
            <p:ph type="sldNum" sz="quarter" idx="10"/>
          </p:nvPr>
        </p:nvSpPr>
        <p:spPr/>
        <p:txBody>
          <a:bodyPr/>
          <a:lstStyle/>
          <a:p>
            <a:fld id="{E6E49B88-C793-41F8-9EA0-1766465DAF74}" type="slidenum">
              <a:rPr lang="en-US" smtClean="0"/>
              <a:t>17</a:t>
            </a:fld>
            <a:endParaRPr lang="en-US"/>
          </a:p>
        </p:txBody>
      </p:sp>
    </p:spTree>
    <p:extLst>
      <p:ext uri="{BB962C8B-B14F-4D97-AF65-F5344CB8AC3E}">
        <p14:creationId xmlns:p14="http://schemas.microsoft.com/office/powerpoint/2010/main" val="36493691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Deepa</a:t>
            </a:r>
            <a:r>
              <a:rPr lang="en-US" dirty="0" smtClean="0"/>
              <a:t>: looks doable.</a:t>
            </a:r>
          </a:p>
          <a:p>
            <a:endParaRPr lang="en-US" dirty="0"/>
          </a:p>
        </p:txBody>
      </p:sp>
      <p:sp>
        <p:nvSpPr>
          <p:cNvPr id="4" name="Slide Number Placeholder 3"/>
          <p:cNvSpPr>
            <a:spLocks noGrp="1"/>
          </p:cNvSpPr>
          <p:nvPr>
            <p:ph type="sldNum" sz="quarter" idx="10"/>
          </p:nvPr>
        </p:nvSpPr>
        <p:spPr/>
        <p:txBody>
          <a:bodyPr/>
          <a:lstStyle/>
          <a:p>
            <a:fld id="{E6E49B88-C793-41F8-9EA0-1766465DAF74}" type="slidenum">
              <a:rPr lang="en-US" smtClean="0"/>
              <a:t>18</a:t>
            </a:fld>
            <a:endParaRPr lang="en-US"/>
          </a:p>
        </p:txBody>
      </p:sp>
    </p:spTree>
    <p:extLst>
      <p:ext uri="{BB962C8B-B14F-4D97-AF65-F5344CB8AC3E}">
        <p14:creationId xmlns:p14="http://schemas.microsoft.com/office/powerpoint/2010/main" val="13192278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Search Results: </a:t>
            </a:r>
          </a:p>
          <a:p>
            <a:pPr marL="228600" indent="-228600" fontAlgn="ctr">
              <a:buFont typeface="+mj-lt"/>
              <a:buAutoNum type="arabicPeriod"/>
            </a:pPr>
            <a:r>
              <a:rPr lang="en-US" sz="1200" kern="1200" dirty="0" smtClean="0">
                <a:solidFill>
                  <a:schemeClr val="tx1"/>
                </a:solidFill>
                <a:effectLst/>
                <a:latin typeface="+mn-lt"/>
                <a:ea typeface="+mn-ea"/>
                <a:cs typeface="+mn-cs"/>
              </a:rPr>
              <a:t>Results</a:t>
            </a:r>
            <a:r>
              <a:rPr lang="en-US" sz="1200" kern="1200" baseline="0" dirty="0" smtClean="0">
                <a:solidFill>
                  <a:schemeClr val="tx1"/>
                </a:solidFill>
                <a:effectLst/>
                <a:latin typeface="+mn-lt"/>
                <a:ea typeface="+mn-ea"/>
                <a:cs typeface="+mn-cs"/>
              </a:rPr>
              <a:t> filters should include filters for all key areas of the site collection, including central libraries and list, project and proposal spaces</a:t>
            </a:r>
          </a:p>
          <a:p>
            <a:pPr marL="228600" indent="-228600" fontAlgn="ctr">
              <a:buFont typeface="+mj-lt"/>
              <a:buAutoNum type="arabicPeriod"/>
            </a:pPr>
            <a:r>
              <a:rPr lang="en-US" sz="1200" kern="1200" dirty="0" smtClean="0">
                <a:solidFill>
                  <a:schemeClr val="tx1"/>
                </a:solidFill>
                <a:effectLst/>
                <a:latin typeface="+mn-lt"/>
                <a:ea typeface="+mn-ea"/>
                <a:cs typeface="+mn-cs"/>
              </a:rPr>
              <a:t>Result Total of tags is a nice to have</a:t>
            </a:r>
            <a:r>
              <a:rPr lang="en-US" sz="1200" kern="1200" baseline="0" dirty="0" smtClean="0">
                <a:solidFill>
                  <a:schemeClr val="tx1"/>
                </a:solidFill>
                <a:effectLst/>
                <a:latin typeface="+mn-lt"/>
                <a:ea typeface="+mn-ea"/>
                <a:cs typeface="+mn-cs"/>
              </a:rPr>
              <a:t> if available out of the box</a:t>
            </a:r>
          </a:p>
          <a:p>
            <a:endParaRPr lang="en-US" dirty="0" smtClean="0"/>
          </a:p>
          <a:p>
            <a:r>
              <a:rPr lang="en-US" dirty="0" err="1" smtClean="0"/>
              <a:t>Deepa</a:t>
            </a:r>
            <a:endParaRPr lang="en-US" dirty="0" smtClean="0"/>
          </a:p>
          <a:p>
            <a:r>
              <a:rPr lang="en-US" dirty="0" smtClean="0"/>
              <a:t>Custom</a:t>
            </a:r>
            <a:r>
              <a:rPr lang="en-US" baseline="0" dirty="0" smtClean="0"/>
              <a:t> sorting as desired won’t be possible, sorting in refiners can be done but it’s at configuration level(user won’t want to go and change configuration setting or won’t know how to change things)</a:t>
            </a:r>
          </a:p>
          <a:p>
            <a:r>
              <a:rPr lang="en-US" baseline="0" dirty="0" smtClean="0"/>
              <a:t>As for total tags, it seems to be possible</a:t>
            </a:r>
            <a:endParaRPr lang="en-US" dirty="0"/>
          </a:p>
        </p:txBody>
      </p:sp>
      <p:sp>
        <p:nvSpPr>
          <p:cNvPr id="4" name="Slide Number Placeholder 3"/>
          <p:cNvSpPr>
            <a:spLocks noGrp="1"/>
          </p:cNvSpPr>
          <p:nvPr>
            <p:ph type="sldNum" sz="quarter" idx="10"/>
          </p:nvPr>
        </p:nvSpPr>
        <p:spPr/>
        <p:txBody>
          <a:bodyPr/>
          <a:lstStyle/>
          <a:p>
            <a:fld id="{E6E49B88-C793-41F8-9EA0-1766465DAF74}" type="slidenum">
              <a:rPr lang="en-US" smtClean="0"/>
              <a:t>20</a:t>
            </a:fld>
            <a:endParaRPr lang="en-US"/>
          </a:p>
        </p:txBody>
      </p:sp>
    </p:spTree>
    <p:extLst>
      <p:ext uri="{BB962C8B-B14F-4D97-AF65-F5344CB8AC3E}">
        <p14:creationId xmlns:p14="http://schemas.microsoft.com/office/powerpoint/2010/main" val="20515502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User Comment: Users should be able to look at the project description (hoover screen is an option).</a:t>
            </a: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err="1" smtClean="0">
                <a:solidFill>
                  <a:schemeClr val="tx1"/>
                </a:solidFill>
                <a:effectLst/>
                <a:latin typeface="+mn-lt"/>
                <a:ea typeface="+mn-ea"/>
                <a:cs typeface="+mn-cs"/>
              </a:rPr>
              <a:t>Deepa</a:t>
            </a:r>
            <a:r>
              <a:rPr lang="en-US" sz="1200" kern="1200" dirty="0" smtClean="0">
                <a:solidFill>
                  <a:schemeClr val="tx1"/>
                </a:solidFill>
                <a:effectLst/>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Again</a:t>
            </a:r>
            <a:r>
              <a:rPr lang="en-US" sz="1200" kern="1200" baseline="0" dirty="0" smtClean="0">
                <a:solidFill>
                  <a:schemeClr val="tx1"/>
                </a:solidFill>
                <a:effectLst/>
                <a:latin typeface="+mn-lt"/>
                <a:ea typeface="+mn-ea"/>
                <a:cs typeface="+mn-cs"/>
              </a:rPr>
              <a:t> to what extent customization can be done </a:t>
            </a:r>
            <a:r>
              <a:rPr lang="en-US" sz="1200" kern="1200" baseline="0" smtClean="0">
                <a:solidFill>
                  <a:schemeClr val="tx1"/>
                </a:solidFill>
                <a:effectLst/>
                <a:latin typeface="+mn-lt"/>
                <a:ea typeface="+mn-ea"/>
                <a:cs typeface="+mn-cs"/>
              </a:rPr>
              <a:t>with hover </a:t>
            </a:r>
            <a:r>
              <a:rPr lang="en-US" sz="1200" kern="1200" baseline="0" dirty="0" smtClean="0">
                <a:solidFill>
                  <a:schemeClr val="tx1"/>
                </a:solidFill>
                <a:effectLst/>
                <a:latin typeface="+mn-lt"/>
                <a:ea typeface="+mn-ea"/>
                <a:cs typeface="+mn-cs"/>
              </a:rPr>
              <a:t>is yet to be identified.</a:t>
            </a:r>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E6E49B88-C793-41F8-9EA0-1766465DAF74}" type="slidenum">
              <a:rPr lang="en-US" smtClean="0"/>
              <a:t>21</a:t>
            </a:fld>
            <a:endParaRPr lang="en-US"/>
          </a:p>
        </p:txBody>
      </p:sp>
    </p:spTree>
    <p:extLst>
      <p:ext uri="{BB962C8B-B14F-4D97-AF65-F5344CB8AC3E}">
        <p14:creationId xmlns:p14="http://schemas.microsoft.com/office/powerpoint/2010/main" val="4172119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Deepa:It</a:t>
            </a:r>
            <a:r>
              <a:rPr lang="en-US" baseline="0" dirty="0" smtClean="0"/>
              <a:t> is to be determined that how frequently advanced search is used.</a:t>
            </a:r>
            <a:endParaRPr lang="en-US" dirty="0"/>
          </a:p>
        </p:txBody>
      </p:sp>
      <p:sp>
        <p:nvSpPr>
          <p:cNvPr id="4" name="Slide Number Placeholder 3"/>
          <p:cNvSpPr>
            <a:spLocks noGrp="1"/>
          </p:cNvSpPr>
          <p:nvPr>
            <p:ph type="sldNum" sz="quarter" idx="10"/>
          </p:nvPr>
        </p:nvSpPr>
        <p:spPr/>
        <p:txBody>
          <a:bodyPr/>
          <a:lstStyle/>
          <a:p>
            <a:fld id="{E6E49B88-C793-41F8-9EA0-1766465DAF74}" type="slidenum">
              <a:rPr lang="en-US" smtClean="0"/>
              <a:t>23</a:t>
            </a:fld>
            <a:endParaRPr lang="en-US"/>
          </a:p>
        </p:txBody>
      </p:sp>
    </p:spTree>
    <p:extLst>
      <p:ext uri="{BB962C8B-B14F-4D97-AF65-F5344CB8AC3E}">
        <p14:creationId xmlns:p14="http://schemas.microsoft.com/office/powerpoint/2010/main" val="40341869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the site offices specific to the project– that are manually incorporated into </a:t>
            </a:r>
            <a:r>
              <a:rPr lang="en-US" dirty="0" err="1" smtClean="0"/>
              <a:t>abt</a:t>
            </a:r>
            <a:r>
              <a:rPr lang="en-US" baseline="0" dirty="0" smtClean="0"/>
              <a:t> knowledge</a:t>
            </a:r>
            <a:endParaRPr lang="en-US" dirty="0"/>
          </a:p>
        </p:txBody>
      </p:sp>
      <p:sp>
        <p:nvSpPr>
          <p:cNvPr id="4" name="Slide Number Placeholder 3"/>
          <p:cNvSpPr>
            <a:spLocks noGrp="1"/>
          </p:cNvSpPr>
          <p:nvPr>
            <p:ph type="sldNum" sz="quarter" idx="10"/>
          </p:nvPr>
        </p:nvSpPr>
        <p:spPr/>
        <p:txBody>
          <a:bodyPr/>
          <a:lstStyle/>
          <a:p>
            <a:fld id="{E6E49B88-C793-41F8-9EA0-1766465DAF74}" type="slidenum">
              <a:rPr lang="en-US" smtClean="0"/>
              <a:t>25</a:t>
            </a:fld>
            <a:endParaRPr lang="en-US"/>
          </a:p>
        </p:txBody>
      </p:sp>
    </p:spTree>
    <p:extLst>
      <p:ext uri="{BB962C8B-B14F-4D97-AF65-F5344CB8AC3E}">
        <p14:creationId xmlns:p14="http://schemas.microsoft.com/office/powerpoint/2010/main" val="3868357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Project description is made up of multiple fields</a:t>
            </a:r>
            <a:endParaRPr lang="en-US" dirty="0"/>
          </a:p>
        </p:txBody>
      </p:sp>
      <p:sp>
        <p:nvSpPr>
          <p:cNvPr id="4" name="Slide Number Placeholder 3"/>
          <p:cNvSpPr>
            <a:spLocks noGrp="1"/>
          </p:cNvSpPr>
          <p:nvPr>
            <p:ph type="sldNum" sz="quarter" idx="10"/>
          </p:nvPr>
        </p:nvSpPr>
        <p:spPr/>
        <p:txBody>
          <a:bodyPr/>
          <a:lstStyle/>
          <a:p>
            <a:fld id="{E6E49B88-C793-41F8-9EA0-1766465DAF74}" type="slidenum">
              <a:rPr lang="en-US" smtClean="0"/>
              <a:t>32</a:t>
            </a:fld>
            <a:endParaRPr lang="en-US"/>
          </a:p>
        </p:txBody>
      </p:sp>
    </p:spTree>
    <p:extLst>
      <p:ext uri="{BB962C8B-B14F-4D97-AF65-F5344CB8AC3E}">
        <p14:creationId xmlns:p14="http://schemas.microsoft.com/office/powerpoint/2010/main" val="31019088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Deepa</a:t>
            </a:r>
            <a:r>
              <a:rPr lang="en-US" dirty="0" smtClean="0"/>
              <a:t>:</a:t>
            </a:r>
          </a:p>
          <a:p>
            <a:r>
              <a:rPr lang="en-US" dirty="0" smtClean="0"/>
              <a:t>The</a:t>
            </a:r>
            <a:r>
              <a:rPr lang="en-US" baseline="0" dirty="0" smtClean="0"/>
              <a:t> color coding of results won’t be possible, and result filter will be displayed as the extreme left hand side picture (Here the Content Type is taken as example).</a:t>
            </a:r>
            <a:endParaRPr lang="en-US" dirty="0"/>
          </a:p>
        </p:txBody>
      </p:sp>
      <p:sp>
        <p:nvSpPr>
          <p:cNvPr id="4" name="Slide Number Placeholder 3"/>
          <p:cNvSpPr>
            <a:spLocks noGrp="1"/>
          </p:cNvSpPr>
          <p:nvPr>
            <p:ph type="sldNum" sz="quarter" idx="10"/>
          </p:nvPr>
        </p:nvSpPr>
        <p:spPr/>
        <p:txBody>
          <a:bodyPr/>
          <a:lstStyle/>
          <a:p>
            <a:fld id="{E6E49B88-C793-41F8-9EA0-1766465DAF74}" type="slidenum">
              <a:rPr lang="en-US" smtClean="0"/>
              <a:t>5</a:t>
            </a:fld>
            <a:endParaRPr lang="en-US"/>
          </a:p>
        </p:txBody>
      </p:sp>
    </p:spTree>
    <p:extLst>
      <p:ext uri="{BB962C8B-B14F-4D97-AF65-F5344CB8AC3E}">
        <p14:creationId xmlns:p14="http://schemas.microsoft.com/office/powerpoint/2010/main" val="37368682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User Comment: Users should be able to look at the project description (hoover screen is an option).</a:t>
            </a:r>
          </a:p>
          <a:p>
            <a:endParaRPr lang="en-US" dirty="0" smtClean="0"/>
          </a:p>
          <a:p>
            <a:r>
              <a:rPr lang="en-US" dirty="0" smtClean="0"/>
              <a:t>Separate things</a:t>
            </a:r>
            <a:r>
              <a:rPr lang="en-US" baseline="0" dirty="0" smtClean="0"/>
              <a:t> using headers.</a:t>
            </a:r>
          </a:p>
          <a:p>
            <a:r>
              <a:rPr lang="en-US" baseline="0" dirty="0" smtClean="0"/>
              <a:t>Header will expand or collapse to display the results or hide them.</a:t>
            </a:r>
          </a:p>
          <a:p>
            <a:r>
              <a:rPr lang="en-US" baseline="0" dirty="0" smtClean="0"/>
              <a:t>Ability to choose the amount of results to be displayed.</a:t>
            </a:r>
          </a:p>
          <a:p>
            <a:r>
              <a:rPr lang="en-US" baseline="0" dirty="0" smtClean="0"/>
              <a:t>Ability to sort results by client, division, due date, begin date, etc…</a:t>
            </a:r>
          </a:p>
          <a:p>
            <a:endParaRPr lang="en-US" baseline="0" dirty="0" smtClean="0"/>
          </a:p>
          <a:p>
            <a:r>
              <a:rPr lang="en-US" dirty="0" err="1" smtClean="0"/>
              <a:t>Deepa</a:t>
            </a:r>
            <a:r>
              <a:rPr lang="en-US" dirty="0" smtClean="0"/>
              <a:t>:</a:t>
            </a:r>
          </a:p>
          <a:p>
            <a:r>
              <a:rPr lang="en-US" dirty="0" smtClean="0"/>
              <a:t>At </a:t>
            </a:r>
            <a:r>
              <a:rPr lang="en-US" baseline="0" dirty="0" smtClean="0"/>
              <a:t>bottom of this slide I have displayed how result and it’s preview is getting displayed. So, for customizing as desired by user I have to do some research.</a:t>
            </a:r>
            <a:endParaRPr lang="en-US" dirty="0"/>
          </a:p>
        </p:txBody>
      </p:sp>
      <p:sp>
        <p:nvSpPr>
          <p:cNvPr id="4" name="Slide Number Placeholder 3"/>
          <p:cNvSpPr>
            <a:spLocks noGrp="1"/>
          </p:cNvSpPr>
          <p:nvPr>
            <p:ph type="sldNum" sz="quarter" idx="10"/>
          </p:nvPr>
        </p:nvSpPr>
        <p:spPr/>
        <p:txBody>
          <a:bodyPr/>
          <a:lstStyle/>
          <a:p>
            <a:fld id="{E6E49B88-C793-41F8-9EA0-1766465DAF74}" type="slidenum">
              <a:rPr lang="en-US" smtClean="0"/>
              <a:t>6</a:t>
            </a:fld>
            <a:endParaRPr lang="en-US"/>
          </a:p>
        </p:txBody>
      </p:sp>
    </p:spTree>
    <p:extLst>
      <p:ext uri="{BB962C8B-B14F-4D97-AF65-F5344CB8AC3E}">
        <p14:creationId xmlns:p14="http://schemas.microsoft.com/office/powerpoint/2010/main" val="5786039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Track the people who charged hours to</a:t>
            </a:r>
            <a:r>
              <a:rPr lang="en-US" baseline="0" dirty="0" smtClean="0"/>
              <a:t> the project.</a:t>
            </a:r>
          </a:p>
          <a:p>
            <a:endParaRPr lang="en-US" baseline="0" dirty="0" smtClean="0"/>
          </a:p>
          <a:p>
            <a:r>
              <a:rPr lang="en-US" baseline="0" dirty="0" smtClean="0"/>
              <a:t>Questions:</a:t>
            </a:r>
          </a:p>
          <a:p>
            <a:r>
              <a:rPr lang="en-US" baseline="0" dirty="0" smtClean="0"/>
              <a:t>Who to deal with the contractors?</a:t>
            </a:r>
          </a:p>
          <a:p>
            <a:r>
              <a:rPr lang="en-US" baseline="0" dirty="0" smtClean="0"/>
              <a:t>Do we have a way to know the name/role of a person when charges hours to the project?</a:t>
            </a:r>
          </a:p>
          <a:p>
            <a:r>
              <a:rPr lang="en-US" baseline="0" dirty="0" smtClean="0"/>
              <a:t>How do we identify who is key?</a:t>
            </a:r>
          </a:p>
          <a:p>
            <a:endParaRPr lang="en-US" baseline="0" dirty="0" smtClean="0"/>
          </a:p>
          <a:p>
            <a:r>
              <a:rPr lang="en-US" baseline="0" dirty="0" smtClean="0"/>
              <a:t>Automate -&gt; pull the people from the oracle feed and then add a role.</a:t>
            </a:r>
          </a:p>
          <a:p>
            <a:r>
              <a:rPr lang="en-US" b="1" baseline="0" dirty="0" smtClean="0"/>
              <a:t>Note: </a:t>
            </a:r>
            <a:r>
              <a:rPr lang="en-US" baseline="0" dirty="0" smtClean="0"/>
              <a:t>We already have the ability to pull an oracle feed, that’s how </a:t>
            </a:r>
            <a:r>
              <a:rPr lang="en-US" baseline="0" dirty="0" err="1" smtClean="0"/>
              <a:t>AbtKnowledge</a:t>
            </a:r>
            <a:r>
              <a:rPr lang="en-US" baseline="0" dirty="0" smtClean="0"/>
              <a:t> works today.</a:t>
            </a:r>
            <a:endParaRPr lang="en-US" dirty="0"/>
          </a:p>
        </p:txBody>
      </p:sp>
      <p:sp>
        <p:nvSpPr>
          <p:cNvPr id="4" name="Slide Number Placeholder 3"/>
          <p:cNvSpPr>
            <a:spLocks noGrp="1"/>
          </p:cNvSpPr>
          <p:nvPr>
            <p:ph type="sldNum" sz="quarter" idx="10"/>
          </p:nvPr>
        </p:nvSpPr>
        <p:spPr/>
        <p:txBody>
          <a:bodyPr/>
          <a:lstStyle/>
          <a:p>
            <a:fld id="{E6E49B88-C793-41F8-9EA0-1766465DAF74}" type="slidenum">
              <a:rPr lang="en-US" smtClean="0"/>
              <a:t>7</a:t>
            </a:fld>
            <a:endParaRPr lang="en-US"/>
          </a:p>
        </p:txBody>
      </p:sp>
    </p:spTree>
    <p:extLst>
      <p:ext uri="{BB962C8B-B14F-4D97-AF65-F5344CB8AC3E}">
        <p14:creationId xmlns:p14="http://schemas.microsoft.com/office/powerpoint/2010/main" val="7267267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Deepa</a:t>
            </a:r>
            <a:r>
              <a:rPr lang="en-US" dirty="0" smtClean="0"/>
              <a:t>: looks doable.</a:t>
            </a:r>
            <a:endParaRPr lang="en-US" dirty="0"/>
          </a:p>
        </p:txBody>
      </p:sp>
      <p:sp>
        <p:nvSpPr>
          <p:cNvPr id="4" name="Slide Number Placeholder 3"/>
          <p:cNvSpPr>
            <a:spLocks noGrp="1"/>
          </p:cNvSpPr>
          <p:nvPr>
            <p:ph type="sldNum" sz="quarter" idx="10"/>
          </p:nvPr>
        </p:nvSpPr>
        <p:spPr/>
        <p:txBody>
          <a:bodyPr/>
          <a:lstStyle/>
          <a:p>
            <a:fld id="{E6E49B88-C793-41F8-9EA0-1766465DAF74}" type="slidenum">
              <a:rPr lang="en-US" smtClean="0"/>
              <a:t>8</a:t>
            </a:fld>
            <a:endParaRPr lang="en-US"/>
          </a:p>
        </p:txBody>
      </p:sp>
    </p:spTree>
    <p:extLst>
      <p:ext uri="{BB962C8B-B14F-4D97-AF65-F5344CB8AC3E}">
        <p14:creationId xmlns:p14="http://schemas.microsoft.com/office/powerpoint/2010/main" val="8591182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Deepa</a:t>
            </a:r>
            <a:r>
              <a:rPr lang="en-US" dirty="0" smtClean="0"/>
              <a:t>: looks doable.</a:t>
            </a:r>
            <a:endParaRPr lang="en-US" dirty="0"/>
          </a:p>
        </p:txBody>
      </p:sp>
      <p:sp>
        <p:nvSpPr>
          <p:cNvPr id="4" name="Slide Number Placeholder 3"/>
          <p:cNvSpPr>
            <a:spLocks noGrp="1"/>
          </p:cNvSpPr>
          <p:nvPr>
            <p:ph type="sldNum" sz="quarter" idx="10"/>
          </p:nvPr>
        </p:nvSpPr>
        <p:spPr/>
        <p:txBody>
          <a:bodyPr/>
          <a:lstStyle/>
          <a:p>
            <a:fld id="{E6E49B88-C793-41F8-9EA0-1766465DAF74}" type="slidenum">
              <a:rPr lang="en-US" smtClean="0"/>
              <a:t>9</a:t>
            </a:fld>
            <a:endParaRPr lang="en-US"/>
          </a:p>
        </p:txBody>
      </p:sp>
    </p:spTree>
    <p:extLst>
      <p:ext uri="{BB962C8B-B14F-4D97-AF65-F5344CB8AC3E}">
        <p14:creationId xmlns:p14="http://schemas.microsoft.com/office/powerpoint/2010/main" val="41348932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Deepa</a:t>
            </a:r>
            <a:r>
              <a:rPr lang="en-US" dirty="0" smtClean="0"/>
              <a:t>: looks doable.</a:t>
            </a:r>
          </a:p>
          <a:p>
            <a:endParaRPr lang="en-US" dirty="0"/>
          </a:p>
        </p:txBody>
      </p:sp>
      <p:sp>
        <p:nvSpPr>
          <p:cNvPr id="4" name="Slide Number Placeholder 3"/>
          <p:cNvSpPr>
            <a:spLocks noGrp="1"/>
          </p:cNvSpPr>
          <p:nvPr>
            <p:ph type="sldNum" sz="quarter" idx="10"/>
          </p:nvPr>
        </p:nvSpPr>
        <p:spPr/>
        <p:txBody>
          <a:bodyPr/>
          <a:lstStyle/>
          <a:p>
            <a:fld id="{E6E49B88-C793-41F8-9EA0-1766465DAF74}" type="slidenum">
              <a:rPr lang="en-US" smtClean="0"/>
              <a:t>14</a:t>
            </a:fld>
            <a:endParaRPr lang="en-US"/>
          </a:p>
        </p:txBody>
      </p:sp>
    </p:spTree>
    <p:extLst>
      <p:ext uri="{BB962C8B-B14F-4D97-AF65-F5344CB8AC3E}">
        <p14:creationId xmlns:p14="http://schemas.microsoft.com/office/powerpoint/2010/main" val="38882392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Project description is made up of multiple fields.</a:t>
            </a:r>
          </a:p>
          <a:p>
            <a:endParaRPr lang="en-US" dirty="0" smtClean="0"/>
          </a:p>
          <a:p>
            <a:r>
              <a:rPr lang="en-US" dirty="0" smtClean="0"/>
              <a:t>Note:</a:t>
            </a:r>
          </a:p>
          <a:p>
            <a:r>
              <a:rPr lang="en-US" dirty="0" smtClean="0"/>
              <a:t>We</a:t>
            </a:r>
            <a:r>
              <a:rPr lang="en-US" baseline="0" dirty="0" smtClean="0"/>
              <a:t> want to display all the possible fields when clicking the “edit button”.</a:t>
            </a:r>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Deepa</a:t>
            </a:r>
            <a:r>
              <a:rPr lang="en-US" dirty="0" smtClean="0"/>
              <a:t>: looks doable,</a:t>
            </a:r>
            <a:r>
              <a:rPr lang="en-US" baseline="0" dirty="0" smtClean="0"/>
              <a:t> we’ll have a separate list to hold project </a:t>
            </a:r>
            <a:r>
              <a:rPr lang="en-US" baseline="0" dirty="0" err="1" smtClean="0"/>
              <a:t>desciption</a:t>
            </a:r>
            <a:r>
              <a:rPr lang="en-US" baseline="0" dirty="0" smtClean="0"/>
              <a:t>.</a:t>
            </a:r>
            <a:endParaRPr lang="en-US" dirty="0" smtClean="0"/>
          </a:p>
          <a:p>
            <a:endParaRPr lang="en-US" dirty="0"/>
          </a:p>
        </p:txBody>
      </p:sp>
      <p:sp>
        <p:nvSpPr>
          <p:cNvPr id="4" name="Slide Number Placeholder 3"/>
          <p:cNvSpPr>
            <a:spLocks noGrp="1"/>
          </p:cNvSpPr>
          <p:nvPr>
            <p:ph type="sldNum" sz="quarter" idx="10"/>
          </p:nvPr>
        </p:nvSpPr>
        <p:spPr/>
        <p:txBody>
          <a:bodyPr/>
          <a:lstStyle/>
          <a:p>
            <a:fld id="{E6E49B88-C793-41F8-9EA0-1766465DAF74}" type="slidenum">
              <a:rPr lang="en-US" smtClean="0"/>
              <a:t>15</a:t>
            </a:fld>
            <a:endParaRPr lang="en-US" dirty="0"/>
          </a:p>
        </p:txBody>
      </p:sp>
    </p:spTree>
    <p:extLst>
      <p:ext uri="{BB962C8B-B14F-4D97-AF65-F5344CB8AC3E}">
        <p14:creationId xmlns:p14="http://schemas.microsoft.com/office/powerpoint/2010/main" val="18913587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Nice to have: “ENR tasks” should be called projects as well to</a:t>
            </a:r>
            <a:r>
              <a:rPr lang="en-US" baseline="0" dirty="0" smtClean="0"/>
              <a:t> avoid </a:t>
            </a:r>
            <a:r>
              <a:rPr lang="en-US" dirty="0" smtClean="0"/>
              <a:t>confusion to the users.</a:t>
            </a:r>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Deepa</a:t>
            </a:r>
            <a:r>
              <a:rPr lang="en-US" dirty="0" smtClean="0"/>
              <a:t>: looks doable. (This</a:t>
            </a:r>
            <a:r>
              <a:rPr lang="en-US" baseline="0" dirty="0" smtClean="0"/>
              <a:t> </a:t>
            </a:r>
            <a:r>
              <a:rPr lang="en-US" dirty="0" smtClean="0"/>
              <a:t>is</a:t>
            </a:r>
            <a:r>
              <a:rPr lang="en-US" baseline="0" dirty="0" smtClean="0"/>
              <a:t> still open)</a:t>
            </a:r>
            <a:endParaRPr lang="en-US" dirty="0" smtClean="0"/>
          </a:p>
          <a:p>
            <a:endParaRPr lang="en-US" dirty="0"/>
          </a:p>
        </p:txBody>
      </p:sp>
      <p:sp>
        <p:nvSpPr>
          <p:cNvPr id="4" name="Slide Number Placeholder 3"/>
          <p:cNvSpPr>
            <a:spLocks noGrp="1"/>
          </p:cNvSpPr>
          <p:nvPr>
            <p:ph type="sldNum" sz="quarter" idx="10"/>
          </p:nvPr>
        </p:nvSpPr>
        <p:spPr/>
        <p:txBody>
          <a:bodyPr/>
          <a:lstStyle/>
          <a:p>
            <a:fld id="{E6E49B88-C793-41F8-9EA0-1766465DAF74}" type="slidenum">
              <a:rPr lang="en-US" smtClean="0"/>
              <a:t>16</a:t>
            </a:fld>
            <a:endParaRPr lang="en-US"/>
          </a:p>
        </p:txBody>
      </p:sp>
    </p:spTree>
    <p:extLst>
      <p:ext uri="{BB962C8B-B14F-4D97-AF65-F5344CB8AC3E}">
        <p14:creationId xmlns:p14="http://schemas.microsoft.com/office/powerpoint/2010/main" val="472217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1" y="1535113"/>
            <a:ext cx="4040188" cy="639762"/>
          </a:xfrm>
        </p:spPr>
        <p:txBody>
          <a:bodyPr anchor="b">
            <a:noAutofit/>
          </a:bodyPr>
          <a:lstStyle>
            <a:lvl1pPr marL="0" indent="0">
              <a:buNone/>
              <a:defRPr sz="21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1" y="2174875"/>
            <a:ext cx="4040188" cy="3951288"/>
          </a:xfrm>
        </p:spPr>
        <p:txBody>
          <a:bodyPr/>
          <a:lstStyle>
            <a:lvl1pPr>
              <a:spcBef>
                <a:spcPts val="600"/>
              </a:spcBef>
              <a:spcAft>
                <a:spcPts val="0"/>
              </a:spcAft>
              <a:defRPr sz="1800"/>
            </a:lvl1pPr>
            <a:lvl2pPr>
              <a:spcBef>
                <a:spcPts val="600"/>
              </a:spcBef>
              <a:spcAft>
                <a:spcPts val="0"/>
              </a:spcAft>
              <a:defRPr sz="1600"/>
            </a:lvl2pPr>
            <a:lvl3pPr>
              <a:spcBef>
                <a:spcPts val="600"/>
              </a:spcBef>
              <a:spcAft>
                <a:spcPts val="0"/>
              </a:spcAft>
              <a:defRPr sz="14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p:txBody>
      </p:sp>
      <p:sp>
        <p:nvSpPr>
          <p:cNvPr id="5" name="Text Placeholder 4"/>
          <p:cNvSpPr>
            <a:spLocks noGrp="1"/>
          </p:cNvSpPr>
          <p:nvPr>
            <p:ph type="body" sz="quarter" idx="3"/>
          </p:nvPr>
        </p:nvSpPr>
        <p:spPr>
          <a:xfrm>
            <a:off x="4645026" y="1535113"/>
            <a:ext cx="4041775" cy="639762"/>
          </a:xfrm>
        </p:spPr>
        <p:txBody>
          <a:bodyPr anchor="b">
            <a:noAutofit/>
          </a:bodyPr>
          <a:lstStyle>
            <a:lvl1pPr marL="0" indent="0">
              <a:buNone/>
              <a:defRPr sz="21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spcBef>
                <a:spcPts val="600"/>
              </a:spcBef>
              <a:spcAft>
                <a:spcPts val="0"/>
              </a:spcAft>
              <a:defRPr sz="1800"/>
            </a:lvl1pPr>
            <a:lvl2pPr>
              <a:spcBef>
                <a:spcPts val="600"/>
              </a:spcBef>
              <a:spcAft>
                <a:spcPts val="0"/>
              </a:spcAft>
              <a:defRPr sz="1600"/>
            </a:lvl2pPr>
            <a:lvl3pPr>
              <a:spcBef>
                <a:spcPts val="600"/>
              </a:spcBef>
              <a:spcAft>
                <a:spcPts val="0"/>
              </a:spcAft>
              <a:defRPr sz="14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
        <p:nvSpPr>
          <p:cNvPr id="11" name="Text Placeholder 10"/>
          <p:cNvSpPr>
            <a:spLocks noGrp="1"/>
          </p:cNvSpPr>
          <p:nvPr>
            <p:ph type="body" sz="quarter" idx="10" hasCustomPrompt="1"/>
          </p:nvPr>
        </p:nvSpPr>
        <p:spPr>
          <a:xfrm>
            <a:off x="889000" y="2651126"/>
            <a:ext cx="3413125" cy="3270250"/>
          </a:xfrm>
          <a:prstGeom prst="rect">
            <a:avLst/>
          </a:prstGeom>
        </p:spPr>
        <p:txBody>
          <a:bodyPr vert="horz"/>
          <a:lstStyle>
            <a:lvl1pPr marL="0" indent="0" algn="l">
              <a:spcAft>
                <a:spcPts val="0"/>
              </a:spcAft>
              <a:buNone/>
              <a:defRPr sz="3200">
                <a:latin typeface="Arial"/>
                <a:cs typeface="Arial"/>
              </a:defRPr>
            </a:lvl1pPr>
          </a:lstStyle>
          <a:p>
            <a:pPr algn="l">
              <a:spcAft>
                <a:spcPts val="0"/>
              </a:spcAft>
            </a:pPr>
            <a:r>
              <a:rPr lang="en-US" sz="2500" b="1" i="0" dirty="0" smtClean="0">
                <a:solidFill>
                  <a:schemeClr val="bg1"/>
                </a:solidFill>
                <a:latin typeface="Helvetica"/>
                <a:cs typeface="Helvetica"/>
              </a:rPr>
              <a:t>Presentation to the most amazing corporation in </a:t>
            </a:r>
          </a:p>
          <a:p>
            <a:pPr algn="l">
              <a:spcAft>
                <a:spcPts val="0"/>
              </a:spcAft>
            </a:pPr>
            <a:r>
              <a:rPr lang="en-US" sz="2500" b="1" i="0" dirty="0" smtClean="0">
                <a:solidFill>
                  <a:schemeClr val="bg1"/>
                </a:solidFill>
                <a:latin typeface="Helvetica"/>
                <a:cs typeface="Helvetica"/>
              </a:rPr>
              <a:t>the world. </a:t>
            </a:r>
          </a:p>
          <a:p>
            <a:pPr algn="l">
              <a:spcAft>
                <a:spcPts val="0"/>
              </a:spcAft>
            </a:pPr>
            <a:endParaRPr lang="en-US" sz="2500" b="1" i="0" dirty="0" smtClean="0">
              <a:solidFill>
                <a:schemeClr val="bg1"/>
              </a:solidFill>
              <a:latin typeface="Helvetica"/>
              <a:cs typeface="Helvetica"/>
            </a:endParaRPr>
          </a:p>
          <a:p>
            <a:pPr algn="l">
              <a:spcAft>
                <a:spcPts val="0"/>
              </a:spcAft>
            </a:pPr>
            <a:r>
              <a:rPr lang="en-US" sz="2500" b="0" i="0" dirty="0" err="1" smtClean="0">
                <a:solidFill>
                  <a:schemeClr val="bg1"/>
                </a:solidFill>
                <a:latin typeface="Helvetica"/>
                <a:cs typeface="Helvetica"/>
              </a:rPr>
              <a:t>Lorem</a:t>
            </a:r>
            <a:r>
              <a:rPr lang="en-US" sz="2500" b="0" i="0" dirty="0" smtClean="0">
                <a:solidFill>
                  <a:schemeClr val="bg1"/>
                </a:solidFill>
                <a:latin typeface="Helvetica"/>
                <a:cs typeface="Helvetica"/>
              </a:rPr>
              <a:t> </a:t>
            </a:r>
            <a:r>
              <a:rPr lang="en-US" sz="2500" b="0" i="0" dirty="0" err="1" smtClean="0">
                <a:solidFill>
                  <a:schemeClr val="bg1"/>
                </a:solidFill>
                <a:latin typeface="Helvetica"/>
                <a:cs typeface="Helvetica"/>
              </a:rPr>
              <a:t>ipsum</a:t>
            </a:r>
            <a:r>
              <a:rPr lang="en-US" sz="2500" b="0" i="0" dirty="0" smtClean="0">
                <a:solidFill>
                  <a:schemeClr val="bg1"/>
                </a:solidFill>
                <a:latin typeface="Helvetica"/>
                <a:cs typeface="Helvetica"/>
              </a:rPr>
              <a:t> dolor set </a:t>
            </a:r>
            <a:r>
              <a:rPr lang="en-US" sz="2500" b="0" i="0" dirty="0" err="1" smtClean="0">
                <a:solidFill>
                  <a:schemeClr val="bg1"/>
                </a:solidFill>
                <a:latin typeface="Helvetica"/>
                <a:cs typeface="Helvetica"/>
              </a:rPr>
              <a:t>amet</a:t>
            </a:r>
            <a:r>
              <a:rPr lang="en-US" sz="2500" b="0" i="0" dirty="0" smtClean="0">
                <a:solidFill>
                  <a:schemeClr val="bg1"/>
                </a:solidFill>
                <a:latin typeface="Helvetica"/>
                <a:cs typeface="Helvetica"/>
              </a:rPr>
              <a:t> magnum</a:t>
            </a:r>
            <a:r>
              <a:rPr lang="en-US" sz="2500" b="0" i="0" baseline="0" dirty="0" smtClean="0">
                <a:solidFill>
                  <a:schemeClr val="bg1"/>
                </a:solidFill>
                <a:latin typeface="Helvetica"/>
                <a:cs typeface="Helvetica"/>
              </a:rPr>
              <a:t> allure. </a:t>
            </a:r>
            <a:endParaRPr lang="en-US" sz="2500" b="0" i="0" dirty="0" smtClean="0">
              <a:solidFill>
                <a:schemeClr val="bg1"/>
              </a:solidFill>
              <a:latin typeface="Helvetica"/>
              <a:cs typeface="Helvetica"/>
            </a:endParaRPr>
          </a:p>
        </p:txBody>
      </p:sp>
    </p:spTree>
    <p:extLst>
      <p:ext uri="{BB962C8B-B14F-4D97-AF65-F5344CB8AC3E}">
        <p14:creationId xmlns:p14="http://schemas.microsoft.com/office/powerpoint/2010/main" val="41410026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sp>
        <p:nvSpPr>
          <p:cNvPr id="11" name="Text Placeholder 10"/>
          <p:cNvSpPr>
            <a:spLocks noGrp="1"/>
          </p:cNvSpPr>
          <p:nvPr>
            <p:ph type="body" sz="quarter" idx="10" hasCustomPrompt="1"/>
          </p:nvPr>
        </p:nvSpPr>
        <p:spPr>
          <a:xfrm>
            <a:off x="889000" y="2651126"/>
            <a:ext cx="3413125" cy="3270250"/>
          </a:xfrm>
          <a:prstGeom prst="rect">
            <a:avLst/>
          </a:prstGeom>
        </p:spPr>
        <p:txBody>
          <a:bodyPr vert="horz"/>
          <a:lstStyle>
            <a:lvl1pPr marL="0" indent="0" algn="l">
              <a:spcAft>
                <a:spcPts val="0"/>
              </a:spcAft>
              <a:buNone/>
              <a:defRPr sz="3200">
                <a:latin typeface="Arial"/>
                <a:cs typeface="Arial"/>
              </a:defRPr>
            </a:lvl1pPr>
          </a:lstStyle>
          <a:p>
            <a:pPr algn="l">
              <a:spcAft>
                <a:spcPts val="0"/>
              </a:spcAft>
            </a:pPr>
            <a:r>
              <a:rPr lang="en-US" sz="2500" b="1" i="0" dirty="0" smtClean="0">
                <a:solidFill>
                  <a:schemeClr val="bg1"/>
                </a:solidFill>
                <a:latin typeface="Helvetica"/>
                <a:cs typeface="Helvetica"/>
              </a:rPr>
              <a:t>Presentation to the most amazing corporation in </a:t>
            </a:r>
          </a:p>
          <a:p>
            <a:pPr algn="l">
              <a:spcAft>
                <a:spcPts val="0"/>
              </a:spcAft>
            </a:pPr>
            <a:r>
              <a:rPr lang="en-US" sz="2500" b="1" i="0" dirty="0" smtClean="0">
                <a:solidFill>
                  <a:schemeClr val="bg1"/>
                </a:solidFill>
                <a:latin typeface="Helvetica"/>
                <a:cs typeface="Helvetica"/>
              </a:rPr>
              <a:t>the world. </a:t>
            </a:r>
          </a:p>
          <a:p>
            <a:pPr algn="l">
              <a:spcAft>
                <a:spcPts val="0"/>
              </a:spcAft>
            </a:pPr>
            <a:endParaRPr lang="en-US" sz="2500" b="1" i="0" dirty="0" smtClean="0">
              <a:solidFill>
                <a:schemeClr val="bg1"/>
              </a:solidFill>
              <a:latin typeface="Helvetica"/>
              <a:cs typeface="Helvetica"/>
            </a:endParaRPr>
          </a:p>
          <a:p>
            <a:pPr algn="l">
              <a:spcAft>
                <a:spcPts val="0"/>
              </a:spcAft>
            </a:pPr>
            <a:r>
              <a:rPr lang="en-US" sz="2500" b="0" i="0" dirty="0" err="1" smtClean="0">
                <a:solidFill>
                  <a:schemeClr val="bg1"/>
                </a:solidFill>
                <a:latin typeface="Helvetica"/>
                <a:cs typeface="Helvetica"/>
              </a:rPr>
              <a:t>Lorem</a:t>
            </a:r>
            <a:r>
              <a:rPr lang="en-US" sz="2500" b="0" i="0" dirty="0" smtClean="0">
                <a:solidFill>
                  <a:schemeClr val="bg1"/>
                </a:solidFill>
                <a:latin typeface="Helvetica"/>
                <a:cs typeface="Helvetica"/>
              </a:rPr>
              <a:t> </a:t>
            </a:r>
            <a:r>
              <a:rPr lang="en-US" sz="2500" b="0" i="0" dirty="0" err="1" smtClean="0">
                <a:solidFill>
                  <a:schemeClr val="bg1"/>
                </a:solidFill>
                <a:latin typeface="Helvetica"/>
                <a:cs typeface="Helvetica"/>
              </a:rPr>
              <a:t>ipsum</a:t>
            </a:r>
            <a:r>
              <a:rPr lang="en-US" sz="2500" b="0" i="0" dirty="0" smtClean="0">
                <a:solidFill>
                  <a:schemeClr val="bg1"/>
                </a:solidFill>
                <a:latin typeface="Helvetica"/>
                <a:cs typeface="Helvetica"/>
              </a:rPr>
              <a:t> dolor set </a:t>
            </a:r>
            <a:r>
              <a:rPr lang="en-US" sz="2500" b="0" i="0" dirty="0" err="1" smtClean="0">
                <a:solidFill>
                  <a:schemeClr val="bg1"/>
                </a:solidFill>
                <a:latin typeface="Helvetica"/>
                <a:cs typeface="Helvetica"/>
              </a:rPr>
              <a:t>amet</a:t>
            </a:r>
            <a:r>
              <a:rPr lang="en-US" sz="2500" b="0" i="0" dirty="0" smtClean="0">
                <a:solidFill>
                  <a:schemeClr val="bg1"/>
                </a:solidFill>
                <a:latin typeface="Helvetica"/>
                <a:cs typeface="Helvetica"/>
              </a:rPr>
              <a:t> magnum</a:t>
            </a:r>
            <a:r>
              <a:rPr lang="en-US" sz="2500" b="0" i="0" baseline="0" dirty="0" smtClean="0">
                <a:solidFill>
                  <a:schemeClr val="bg1"/>
                </a:solidFill>
                <a:latin typeface="Helvetica"/>
                <a:cs typeface="Helvetica"/>
              </a:rPr>
              <a:t> allure. </a:t>
            </a:r>
            <a:endParaRPr lang="en-US" sz="2500" b="0" i="0" dirty="0" smtClean="0">
              <a:solidFill>
                <a:schemeClr val="bg1"/>
              </a:solidFill>
              <a:latin typeface="Helvetica"/>
              <a:cs typeface="Helvetica"/>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heme" Target="../theme/theme2.xml"/><Relationship Id="rId1" Type="http://schemas.openxmlformats.org/officeDocument/2006/relationships/slideLayout" Target="../slideLayouts/slideLayout5.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theme" Target="../theme/theme3.xml"/><Relationship Id="rId1"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3" name="Rounded Rectangle 22"/>
          <p:cNvSpPr/>
          <p:nvPr/>
        </p:nvSpPr>
        <p:spPr>
          <a:xfrm>
            <a:off x="6554726" y="6291233"/>
            <a:ext cx="1920239" cy="241300"/>
          </a:xfrm>
          <a:prstGeom prst="roundRect">
            <a:avLst>
              <a:gd name="adj" fmla="val 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ounded Rectangle 10"/>
          <p:cNvSpPr/>
          <p:nvPr/>
        </p:nvSpPr>
        <p:spPr>
          <a:xfrm>
            <a:off x="692151" y="469900"/>
            <a:ext cx="6775147" cy="914400"/>
          </a:xfrm>
          <a:prstGeom prst="roundRect">
            <a:avLst>
              <a:gd name="adj" fmla="val 4514"/>
            </a:avLst>
          </a:prstGeom>
          <a:solidFill>
            <a:schemeClr val="accent1"/>
          </a:solidFill>
          <a:ln>
            <a:solidFill>
              <a:srgbClr val="DA291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713232" y="469900"/>
            <a:ext cx="6747715" cy="922338"/>
          </a:xfrm>
          <a:prstGeom prst="rect">
            <a:avLst/>
          </a:prstGeom>
        </p:spPr>
        <p:txBody>
          <a:bodyPr vert="horz" lIns="91440" tIns="45720" rIns="91440" bIns="45720" rtlCol="0" anchor="ctr">
            <a:normAutofit/>
          </a:bodyPr>
          <a:lstStyle/>
          <a:p>
            <a:r>
              <a:rPr lang="en-US" dirty="0" smtClean="0"/>
              <a:t>Slide Title</a:t>
            </a:r>
            <a:endParaRPr lang="en-US" dirty="0"/>
          </a:p>
        </p:txBody>
      </p:sp>
      <p:sp>
        <p:nvSpPr>
          <p:cNvPr id="3" name="Text Placeholder 2"/>
          <p:cNvSpPr>
            <a:spLocks noGrp="1"/>
          </p:cNvSpPr>
          <p:nvPr>
            <p:ph type="body" idx="1"/>
          </p:nvPr>
        </p:nvSpPr>
        <p:spPr>
          <a:xfrm>
            <a:off x="723900" y="1536701"/>
            <a:ext cx="7721600" cy="4601909"/>
          </a:xfrm>
          <a:prstGeom prst="rect">
            <a:avLst/>
          </a:prstGeom>
        </p:spPr>
        <p:txBody>
          <a:bodyPr vert="horz" lIns="91440" tIns="45720" rIns="91440" bIns="45720" rtlCol="0">
            <a:normAutofit/>
          </a:bodyPr>
          <a:lstStyle/>
          <a:p>
            <a:pPr lvl="0"/>
            <a:r>
              <a:rPr lang="en-US" dirty="0" smtClean="0"/>
              <a:t>First level</a:t>
            </a:r>
          </a:p>
          <a:p>
            <a:pPr lvl="1"/>
            <a:r>
              <a:rPr lang="en-US" dirty="0" smtClean="0"/>
              <a:t>Second level</a:t>
            </a:r>
          </a:p>
          <a:p>
            <a:pPr marL="1143000" lvl="2" indent="-285750" algn="l" defTabSz="457200" rtl="0" eaLnBrk="1" latinLnBrk="0" hangingPunct="1">
              <a:spcBef>
                <a:spcPct val="20000"/>
              </a:spcBef>
              <a:buFont typeface="Arial"/>
              <a:buChar char="–"/>
            </a:pPr>
            <a:r>
              <a:rPr lang="en-US" dirty="0" smtClean="0"/>
              <a:t>Third level</a:t>
            </a:r>
          </a:p>
        </p:txBody>
      </p:sp>
      <p:sp>
        <p:nvSpPr>
          <p:cNvPr id="7" name="Title Placeholder 1"/>
          <p:cNvSpPr txBox="1">
            <a:spLocks/>
          </p:cNvSpPr>
          <p:nvPr/>
        </p:nvSpPr>
        <p:spPr>
          <a:xfrm>
            <a:off x="7471617" y="274638"/>
            <a:ext cx="1215185" cy="1143000"/>
          </a:xfrm>
          <a:prstGeom prst="rect">
            <a:avLst/>
          </a:prstGeom>
        </p:spPr>
        <p:txBody>
          <a:bodyPr vert="horz" lIns="91440" tIns="45720" rIns="91440" bIns="45720" rtlCol="0" anchor="ctr">
            <a:normAutofit/>
          </a:bodyPr>
          <a:lstStyle/>
          <a:p>
            <a:pPr marL="0" marR="0" lvl="0" indent="0" algn="l" defTabSz="457200" rtl="0" eaLnBrk="1" fontAlgn="auto" latinLnBrk="0" hangingPunct="1">
              <a:lnSpc>
                <a:spcPct val="100000"/>
              </a:lnSpc>
              <a:spcBef>
                <a:spcPct val="0"/>
              </a:spcBef>
              <a:spcAft>
                <a:spcPts val="0"/>
              </a:spcAft>
              <a:buClrTx/>
              <a:buSzTx/>
              <a:buFontTx/>
              <a:buNone/>
              <a:tabLst/>
              <a:defRPr/>
            </a:pPr>
            <a:endParaRPr kumimoji="0" lang="en-US" sz="4400" b="1" i="0" u="none" strike="noStrike" kern="1200" cap="none" spc="0" normalizeH="0" baseline="0" noProof="0" dirty="0" smtClean="0">
              <a:ln>
                <a:noFill/>
              </a:ln>
              <a:solidFill>
                <a:srgbClr val="FF000A"/>
              </a:solidFill>
              <a:effectLst/>
              <a:uLnTx/>
              <a:uFillTx/>
              <a:latin typeface="Arial"/>
              <a:ea typeface="+mj-ea"/>
              <a:cs typeface="Arial"/>
            </a:endParaRPr>
          </a:p>
        </p:txBody>
      </p:sp>
      <p:sp>
        <p:nvSpPr>
          <p:cNvPr id="13" name="Title Placeholder 1"/>
          <p:cNvSpPr txBox="1">
            <a:spLocks/>
          </p:cNvSpPr>
          <p:nvPr/>
        </p:nvSpPr>
        <p:spPr>
          <a:xfrm>
            <a:off x="7471617" y="274638"/>
            <a:ext cx="1215185" cy="1143000"/>
          </a:xfrm>
          <a:prstGeom prst="rect">
            <a:avLst/>
          </a:prstGeom>
        </p:spPr>
        <p:txBody>
          <a:bodyPr vert="horz" lIns="91440" tIns="45720" rIns="91440" bIns="45720" rtlCol="0" anchor="ctr">
            <a:normAutofit/>
          </a:bodyPr>
          <a:lstStyle/>
          <a:p>
            <a:pPr marL="0" marR="0" lvl="0" indent="0" algn="l" defTabSz="457200" rtl="0" eaLnBrk="1" fontAlgn="auto" latinLnBrk="0" hangingPunct="1">
              <a:lnSpc>
                <a:spcPct val="100000"/>
              </a:lnSpc>
              <a:spcBef>
                <a:spcPct val="0"/>
              </a:spcBef>
              <a:spcAft>
                <a:spcPts val="0"/>
              </a:spcAft>
              <a:buClrTx/>
              <a:buSzTx/>
              <a:buFontTx/>
              <a:buNone/>
              <a:tabLst/>
              <a:defRPr/>
            </a:pPr>
            <a:endParaRPr kumimoji="0" lang="en-US" sz="4400" b="1" i="0" u="none" strike="noStrike" kern="1200" cap="none" spc="0" normalizeH="0" baseline="0" noProof="0" dirty="0" smtClean="0">
              <a:ln>
                <a:noFill/>
              </a:ln>
              <a:solidFill>
                <a:srgbClr val="FF000A"/>
              </a:solidFill>
              <a:effectLst/>
              <a:uLnTx/>
              <a:uFillTx/>
              <a:latin typeface="Arial"/>
              <a:ea typeface="+mj-ea"/>
              <a:cs typeface="Arial"/>
            </a:endParaRPr>
          </a:p>
        </p:txBody>
      </p:sp>
      <p:pic>
        <p:nvPicPr>
          <p:cNvPr id="15" name="Picture 14" descr="abt_GEO_white.ai"/>
          <p:cNvPicPr>
            <a:picLocks/>
          </p:cNvPicPr>
          <p:nvPr/>
        </p:nvPicPr>
        <p:blipFill>
          <a:blip r:embed="rId6" cstate="screen">
            <a:extLst>
              <a:ext uri="{28A0092B-C50C-407E-A947-70E740481C1C}">
                <a14:useLocalDpi xmlns:a14="http://schemas.microsoft.com/office/drawing/2010/main"/>
              </a:ext>
            </a:extLst>
          </a:blip>
          <a:srcRect/>
          <a:stretch>
            <a:fillRect/>
          </a:stretch>
        </p:blipFill>
        <p:spPr>
          <a:xfrm>
            <a:off x="7523480" y="469900"/>
            <a:ext cx="914400" cy="914400"/>
          </a:xfrm>
          <a:prstGeom prst="roundRect">
            <a:avLst>
              <a:gd name="adj" fmla="val 3376"/>
            </a:avLst>
          </a:prstGeom>
          <a:solidFill>
            <a:schemeClr val="accent2"/>
          </a:solidFill>
        </p:spPr>
      </p:pic>
      <p:sp>
        <p:nvSpPr>
          <p:cNvPr id="9" name="Slide Number Placeholder 5"/>
          <p:cNvSpPr txBox="1">
            <a:spLocks/>
          </p:cNvSpPr>
          <p:nvPr/>
        </p:nvSpPr>
        <p:spPr>
          <a:xfrm>
            <a:off x="6058753" y="6234083"/>
            <a:ext cx="2133600" cy="365125"/>
          </a:xfrm>
          <a:prstGeom prst="rect">
            <a:avLst/>
          </a:prstGeom>
        </p:spPr>
        <p:txBody>
          <a:bodyPr vert="horz" lIns="91440" tIns="45720" rIns="91440" bIns="45720" rtlCol="0" anchor="ctr"/>
          <a:lstStyle>
            <a:lvl1pPr algn="r">
              <a:defRPr sz="1200">
                <a:solidFill>
                  <a:schemeClr val="tx1">
                    <a:tint val="75000"/>
                  </a:schemeClr>
                </a:solidFill>
                <a:latin typeface="Helvetica"/>
                <a:cs typeface="Helvetica"/>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smtClean="0">
                <a:ln>
                  <a:noFill/>
                </a:ln>
                <a:solidFill>
                  <a:srgbClr val="FFFFFF"/>
                </a:solidFill>
                <a:effectLst/>
                <a:uLnTx/>
                <a:uFillTx/>
                <a:latin typeface="Arial"/>
                <a:ea typeface="+mn-ea"/>
                <a:cs typeface="Arial"/>
              </a:rPr>
              <a:t>Abt Associates </a:t>
            </a:r>
            <a:r>
              <a:rPr lang="en-US" sz="800" dirty="0" smtClean="0">
                <a:solidFill>
                  <a:srgbClr val="FFFFFF"/>
                </a:solidFill>
                <a:latin typeface="Arial"/>
                <a:cs typeface="Arial"/>
              </a:rPr>
              <a:t>| pg </a:t>
            </a:r>
            <a:fld id="{B24152A7-EAFD-4862-85A2-527423E9945A}" type="slidenum">
              <a:rPr lang="en-US" sz="800" smtClean="0">
                <a:solidFill>
                  <a:srgbClr val="FFFFFF"/>
                </a:solidFill>
                <a:latin typeface="Arial"/>
                <a:cs typeface="Arial"/>
              </a:rPr>
              <a:t>‹#›</a:t>
            </a:fld>
            <a:endParaRPr kumimoji="0" lang="en-US" sz="800" b="1" i="0" u="none" strike="noStrike" kern="1200" cap="none" spc="0" normalizeH="0" baseline="0" noProof="0" dirty="0" smtClean="0">
              <a:ln>
                <a:noFill/>
              </a:ln>
              <a:solidFill>
                <a:srgbClr val="FFFFFF"/>
              </a:solidFill>
              <a:effectLst/>
              <a:uLnTx/>
              <a:uFillTx/>
              <a:latin typeface="Arial"/>
              <a:ea typeface="+mn-ea"/>
              <a:cs typeface="Arial"/>
            </a:endParaRPr>
          </a:p>
        </p:txBody>
      </p:sp>
      <p:sp>
        <p:nvSpPr>
          <p:cNvPr id="16" name="Rounded Rectangle 15"/>
          <p:cNvSpPr/>
          <p:nvPr/>
        </p:nvSpPr>
        <p:spPr>
          <a:xfrm>
            <a:off x="685803" y="6291233"/>
            <a:ext cx="2880360" cy="241300"/>
          </a:xfrm>
          <a:prstGeom prst="roundRect">
            <a:avLst>
              <a:gd name="adj" fmla="val 0"/>
            </a:avLst>
          </a:prstGeom>
          <a:solidFill>
            <a:srgbClr val="D0D3D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ounded Rectangle 20"/>
          <p:cNvSpPr/>
          <p:nvPr/>
        </p:nvSpPr>
        <p:spPr>
          <a:xfrm>
            <a:off x="3619500" y="6291233"/>
            <a:ext cx="932688" cy="241300"/>
          </a:xfrm>
          <a:prstGeom prst="roundRect">
            <a:avLst>
              <a:gd name="adj" fmla="val 0"/>
            </a:avLst>
          </a:prstGeom>
          <a:solidFill>
            <a:srgbClr val="C3C6A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ounded Rectangle 21"/>
          <p:cNvSpPr/>
          <p:nvPr/>
        </p:nvSpPr>
        <p:spPr>
          <a:xfrm>
            <a:off x="4589019" y="6291233"/>
            <a:ext cx="1920239" cy="241300"/>
          </a:xfrm>
          <a:prstGeom prst="roundRect">
            <a:avLst>
              <a:gd name="adj" fmla="val 0"/>
            </a:avLst>
          </a:prstGeom>
          <a:solidFill>
            <a:srgbClr val="B7C9D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 bg1="lt1" tx1="dk1" bg2="lt2" tx2="dk2" accent1="accent1" accent2="accent2" accent3="accent3" accent4="accent4" accent5="accent5" accent6="accent6" hlink="hlink" folHlink="folHlink"/>
  <p:sldLayoutIdLst>
    <p:sldLayoutId id="2147483683" r:id="rId1"/>
    <p:sldLayoutId id="2147483685" r:id="rId2"/>
    <p:sldLayoutId id="2147483686" r:id="rId3"/>
    <p:sldLayoutId id="2147483708" r:id="rId4"/>
  </p:sldLayoutIdLst>
  <p:hf sldNum="0" hdr="0" dt="0"/>
  <p:txStyles>
    <p:titleStyle>
      <a:lvl1pPr algn="l" defTabSz="457200" rtl="0" eaLnBrk="1" latinLnBrk="0" hangingPunct="1">
        <a:spcBef>
          <a:spcPct val="0"/>
        </a:spcBef>
        <a:buNone/>
        <a:defRPr sz="3600" b="0" i="0" kern="1200">
          <a:solidFill>
            <a:schemeClr val="bg1"/>
          </a:solidFill>
          <a:latin typeface="Arial"/>
          <a:ea typeface="+mj-ea"/>
          <a:cs typeface="Arial"/>
        </a:defRPr>
      </a:lvl1pPr>
    </p:titleStyle>
    <p:bodyStyle>
      <a:lvl1pPr marL="342900" indent="-342900" algn="l" defTabSz="457200" rtl="0" eaLnBrk="1" latinLnBrk="0" hangingPunct="1">
        <a:lnSpc>
          <a:spcPct val="100000"/>
        </a:lnSpc>
        <a:spcBef>
          <a:spcPts val="768"/>
        </a:spcBef>
        <a:spcAft>
          <a:spcPts val="800"/>
        </a:spcAft>
        <a:buClr>
          <a:srgbClr val="DA291C"/>
        </a:buClr>
        <a:buFont typeface="Wingdings" charset="2"/>
        <a:buChar char="§"/>
        <a:defRPr sz="2400" kern="1200" baseline="0">
          <a:solidFill>
            <a:schemeClr val="tx1"/>
          </a:solidFill>
          <a:latin typeface="Arial"/>
          <a:ea typeface="+mn-ea"/>
          <a:cs typeface="Arial"/>
        </a:defRPr>
      </a:lvl1pPr>
      <a:lvl2pPr marL="742950" indent="-285750" algn="l" defTabSz="457200" rtl="0" eaLnBrk="1" latinLnBrk="0" hangingPunct="1">
        <a:lnSpc>
          <a:spcPct val="100000"/>
        </a:lnSpc>
        <a:spcBef>
          <a:spcPts val="768"/>
        </a:spcBef>
        <a:spcAft>
          <a:spcPts val="800"/>
        </a:spcAft>
        <a:buFont typeface="Arial"/>
        <a:buChar char="–"/>
        <a:defRPr lang="en-US" sz="2000" kern="1200" dirty="0" smtClean="0">
          <a:solidFill>
            <a:schemeClr val="tx1"/>
          </a:solidFill>
          <a:latin typeface="Arial"/>
          <a:ea typeface="+mn-ea"/>
          <a:cs typeface="Arial"/>
        </a:defRPr>
      </a:lvl2pPr>
      <a:lvl3pPr marL="1143000" indent="-228600" algn="l" defTabSz="457200" rtl="0" eaLnBrk="1" latinLnBrk="0" hangingPunct="1">
        <a:lnSpc>
          <a:spcPct val="100000"/>
        </a:lnSpc>
        <a:spcBef>
          <a:spcPts val="768"/>
        </a:spcBef>
        <a:spcAft>
          <a:spcPts val="800"/>
        </a:spcAft>
        <a:buFont typeface="Arial"/>
        <a:buChar char="•"/>
        <a:defRPr sz="18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Helvetica"/>
          <a:ea typeface="+mn-ea"/>
          <a:cs typeface="Helvetica"/>
        </a:defRPr>
      </a:lvl4pPr>
      <a:lvl5pPr marL="2057400" indent="-228600" algn="l" defTabSz="457200" rtl="0" eaLnBrk="1" latinLnBrk="0" hangingPunct="1">
        <a:spcBef>
          <a:spcPct val="20000"/>
        </a:spcBef>
        <a:buFont typeface="Arial"/>
        <a:buChar char="»"/>
        <a:defRPr sz="20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Title Placeholder 1"/>
          <p:cNvSpPr txBox="1">
            <a:spLocks/>
          </p:cNvSpPr>
          <p:nvPr/>
        </p:nvSpPr>
        <p:spPr>
          <a:xfrm>
            <a:off x="7471617" y="274638"/>
            <a:ext cx="1215185" cy="1143000"/>
          </a:xfrm>
          <a:prstGeom prst="rect">
            <a:avLst/>
          </a:prstGeom>
        </p:spPr>
        <p:txBody>
          <a:bodyPr vert="horz" lIns="91440" tIns="45720" rIns="91440" bIns="45720" rtlCol="0" anchor="ctr">
            <a:normAutofit/>
          </a:bodyPr>
          <a:lstStyle/>
          <a:p>
            <a:pPr marL="0" marR="0" lvl="0" indent="0" algn="l" defTabSz="457200" rtl="0" eaLnBrk="1" fontAlgn="auto" latinLnBrk="0" hangingPunct="1">
              <a:lnSpc>
                <a:spcPct val="100000"/>
              </a:lnSpc>
              <a:spcBef>
                <a:spcPct val="0"/>
              </a:spcBef>
              <a:spcAft>
                <a:spcPts val="0"/>
              </a:spcAft>
              <a:buClrTx/>
              <a:buSzTx/>
              <a:buFontTx/>
              <a:buNone/>
              <a:tabLst/>
              <a:defRPr/>
            </a:pPr>
            <a:endParaRPr kumimoji="0" lang="en-US" sz="4400" b="1" i="0" u="none" strike="noStrike" kern="1200" cap="none" spc="0" normalizeH="0" baseline="0" noProof="0" dirty="0" smtClean="0">
              <a:ln>
                <a:noFill/>
              </a:ln>
              <a:solidFill>
                <a:srgbClr val="FF000A"/>
              </a:solidFill>
              <a:effectLst/>
              <a:uLnTx/>
              <a:uFillTx/>
              <a:latin typeface="Arial"/>
              <a:ea typeface="+mj-ea"/>
              <a:cs typeface="Arial"/>
            </a:endParaRPr>
          </a:p>
        </p:txBody>
      </p:sp>
      <p:pic>
        <p:nvPicPr>
          <p:cNvPr id="4" name="Picture 3" descr="abt_assoc_lockup.ai"/>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a:xfrm>
            <a:off x="698500" y="627212"/>
            <a:ext cx="1460251" cy="1471727"/>
          </a:xfrm>
          <a:prstGeom prst="rect">
            <a:avLst/>
          </a:prstGeom>
        </p:spPr>
      </p:pic>
      <p:sp>
        <p:nvSpPr>
          <p:cNvPr id="5" name="Rounded Rectangle 4"/>
          <p:cNvSpPr/>
          <p:nvPr/>
        </p:nvSpPr>
        <p:spPr>
          <a:xfrm>
            <a:off x="698500" y="2404646"/>
            <a:ext cx="3848779" cy="3826144"/>
          </a:xfrm>
          <a:prstGeom prst="roundRect">
            <a:avLst>
              <a:gd name="adj" fmla="val 953"/>
            </a:avLst>
          </a:prstGeom>
          <a:solidFill>
            <a:srgbClr val="DA291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 bg1="lt1" tx1="dk1" bg2="lt2" tx2="dk2" accent1="accent1" accent2="accent2" accent3="accent3" accent4="accent4" accent5="accent5" accent6="accent6" hlink="hlink" folHlink="folHlink"/>
  <p:sldLayoutIdLst>
    <p:sldLayoutId id="2147483678" r:id="rId1"/>
  </p:sldLayoutIdLst>
  <p:hf sldNum="0" hdr="0" dt="0"/>
  <p:txStyles>
    <p:titleStyle>
      <a:lvl1pPr algn="l" defTabSz="457200" rtl="0" eaLnBrk="1" latinLnBrk="0" hangingPunct="1">
        <a:spcBef>
          <a:spcPct val="0"/>
        </a:spcBef>
        <a:buNone/>
        <a:defRPr sz="4400" b="1" i="0" kern="1200">
          <a:solidFill>
            <a:srgbClr val="FF000A"/>
          </a:solidFill>
          <a:latin typeface="Helvetica"/>
          <a:ea typeface="+mj-ea"/>
          <a:cs typeface="Helvetica"/>
        </a:defRPr>
      </a:lvl1pPr>
    </p:titleStyle>
    <p:bodyStyle>
      <a:lvl1pPr marL="342900" indent="-342900" algn="l" defTabSz="457200" rtl="0" eaLnBrk="1" latinLnBrk="0" hangingPunct="1">
        <a:spcBef>
          <a:spcPct val="20000"/>
        </a:spcBef>
        <a:buClr>
          <a:srgbClr val="FF000A"/>
        </a:buClr>
        <a:buFont typeface="Wingdings" charset="2"/>
        <a:buChar char="§"/>
        <a:defRPr sz="3200" kern="1200" baseline="0">
          <a:solidFill>
            <a:schemeClr val="tx1"/>
          </a:solidFill>
          <a:latin typeface="Helvetica"/>
          <a:ea typeface="+mn-ea"/>
          <a:cs typeface="Helvetica"/>
        </a:defRPr>
      </a:lvl1pPr>
      <a:lvl2pPr marL="742950" indent="-285750" algn="l" defTabSz="457200" rtl="0" eaLnBrk="1" latinLnBrk="0" hangingPunct="1">
        <a:spcBef>
          <a:spcPct val="20000"/>
        </a:spcBef>
        <a:buFont typeface="Arial"/>
        <a:buChar char="–"/>
        <a:defRPr sz="2800" kern="1200">
          <a:solidFill>
            <a:schemeClr val="tx1"/>
          </a:solidFill>
          <a:latin typeface="Helvetica"/>
          <a:ea typeface="+mn-ea"/>
          <a:cs typeface="Helvetica"/>
        </a:defRPr>
      </a:lvl2pPr>
      <a:lvl3pPr marL="1143000" indent="-228600" algn="l" defTabSz="457200" rtl="0" eaLnBrk="1" latinLnBrk="0" hangingPunct="1">
        <a:spcBef>
          <a:spcPct val="20000"/>
        </a:spcBef>
        <a:buFont typeface="Arial"/>
        <a:buChar char="•"/>
        <a:defRPr sz="2400" kern="1200">
          <a:solidFill>
            <a:schemeClr val="tx1"/>
          </a:solidFill>
          <a:latin typeface="Helvetica"/>
          <a:ea typeface="+mn-ea"/>
          <a:cs typeface="Helvetica"/>
        </a:defRPr>
      </a:lvl3pPr>
      <a:lvl4pPr marL="1600200" indent="-228600" algn="l" defTabSz="457200" rtl="0" eaLnBrk="1" latinLnBrk="0" hangingPunct="1">
        <a:spcBef>
          <a:spcPct val="20000"/>
        </a:spcBef>
        <a:buFont typeface="Arial"/>
        <a:buChar char="–"/>
        <a:defRPr sz="2000" kern="1200">
          <a:solidFill>
            <a:schemeClr val="tx1"/>
          </a:solidFill>
          <a:latin typeface="Helvetica"/>
          <a:ea typeface="+mn-ea"/>
          <a:cs typeface="Helvetica"/>
        </a:defRPr>
      </a:lvl4pPr>
      <a:lvl5pPr marL="2057400" indent="-228600" algn="l" defTabSz="457200" rtl="0" eaLnBrk="1" latinLnBrk="0" hangingPunct="1">
        <a:spcBef>
          <a:spcPct val="20000"/>
        </a:spcBef>
        <a:buFont typeface="Arial"/>
        <a:buChar char="»"/>
        <a:defRPr sz="20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3" name="Rounded Rectangle 22"/>
          <p:cNvSpPr/>
          <p:nvPr/>
        </p:nvSpPr>
        <p:spPr>
          <a:xfrm>
            <a:off x="6554726" y="6291233"/>
            <a:ext cx="1920239" cy="241300"/>
          </a:xfrm>
          <a:prstGeom prst="roundRect">
            <a:avLst>
              <a:gd name="adj" fmla="val 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itle Placeholder 1"/>
          <p:cNvSpPr txBox="1">
            <a:spLocks/>
          </p:cNvSpPr>
          <p:nvPr/>
        </p:nvSpPr>
        <p:spPr>
          <a:xfrm>
            <a:off x="7471617" y="274638"/>
            <a:ext cx="1215185" cy="1143000"/>
          </a:xfrm>
          <a:prstGeom prst="rect">
            <a:avLst/>
          </a:prstGeom>
        </p:spPr>
        <p:txBody>
          <a:bodyPr vert="horz" lIns="91440" tIns="45720" rIns="91440" bIns="45720" rtlCol="0" anchor="ctr">
            <a:normAutofit/>
          </a:bodyPr>
          <a:lstStyle/>
          <a:p>
            <a:pPr marL="0" marR="0" lvl="0" indent="0" algn="l" defTabSz="457200" rtl="0" eaLnBrk="1" fontAlgn="auto" latinLnBrk="0" hangingPunct="1">
              <a:lnSpc>
                <a:spcPct val="100000"/>
              </a:lnSpc>
              <a:spcBef>
                <a:spcPct val="0"/>
              </a:spcBef>
              <a:spcAft>
                <a:spcPts val="0"/>
              </a:spcAft>
              <a:buClrTx/>
              <a:buSzTx/>
              <a:buFontTx/>
              <a:buNone/>
              <a:tabLst/>
              <a:defRPr/>
            </a:pPr>
            <a:endParaRPr kumimoji="0" lang="en-US" sz="4400" b="1" i="0" u="none" strike="noStrike" kern="1200" cap="none" spc="0" normalizeH="0" baseline="0" noProof="0" dirty="0" smtClean="0">
              <a:ln>
                <a:noFill/>
              </a:ln>
              <a:solidFill>
                <a:srgbClr val="FF000A"/>
              </a:solidFill>
              <a:effectLst/>
              <a:uLnTx/>
              <a:uFillTx/>
              <a:latin typeface="Arial"/>
              <a:ea typeface="+mj-ea"/>
              <a:cs typeface="Arial"/>
            </a:endParaRPr>
          </a:p>
        </p:txBody>
      </p:sp>
      <p:sp>
        <p:nvSpPr>
          <p:cNvPr id="13" name="Title Placeholder 1"/>
          <p:cNvSpPr txBox="1">
            <a:spLocks/>
          </p:cNvSpPr>
          <p:nvPr/>
        </p:nvSpPr>
        <p:spPr>
          <a:xfrm>
            <a:off x="7471617" y="274638"/>
            <a:ext cx="1215185" cy="1143000"/>
          </a:xfrm>
          <a:prstGeom prst="rect">
            <a:avLst/>
          </a:prstGeom>
        </p:spPr>
        <p:txBody>
          <a:bodyPr vert="horz" lIns="91440" tIns="45720" rIns="91440" bIns="45720" rtlCol="0" anchor="ctr">
            <a:normAutofit/>
          </a:bodyPr>
          <a:lstStyle/>
          <a:p>
            <a:pPr marL="0" marR="0" lvl="0" indent="0" algn="l" defTabSz="457200" rtl="0" eaLnBrk="1" fontAlgn="auto" latinLnBrk="0" hangingPunct="1">
              <a:lnSpc>
                <a:spcPct val="100000"/>
              </a:lnSpc>
              <a:spcBef>
                <a:spcPct val="0"/>
              </a:spcBef>
              <a:spcAft>
                <a:spcPts val="0"/>
              </a:spcAft>
              <a:buClrTx/>
              <a:buSzTx/>
              <a:buFontTx/>
              <a:buNone/>
              <a:tabLst/>
              <a:defRPr/>
            </a:pPr>
            <a:endParaRPr kumimoji="0" lang="en-US" sz="4400" b="1" i="0" u="none" strike="noStrike" kern="1200" cap="none" spc="0" normalizeH="0" baseline="0" noProof="0" dirty="0" smtClean="0">
              <a:ln>
                <a:noFill/>
              </a:ln>
              <a:solidFill>
                <a:srgbClr val="FF000A"/>
              </a:solidFill>
              <a:effectLst/>
              <a:uLnTx/>
              <a:uFillTx/>
              <a:latin typeface="Arial"/>
              <a:ea typeface="+mj-ea"/>
              <a:cs typeface="Arial"/>
            </a:endParaRPr>
          </a:p>
        </p:txBody>
      </p:sp>
      <p:sp>
        <p:nvSpPr>
          <p:cNvPr id="16" name="Rounded Rectangle 15"/>
          <p:cNvSpPr/>
          <p:nvPr/>
        </p:nvSpPr>
        <p:spPr>
          <a:xfrm>
            <a:off x="685803" y="6291233"/>
            <a:ext cx="2880360" cy="241300"/>
          </a:xfrm>
          <a:prstGeom prst="roundRect">
            <a:avLst>
              <a:gd name="adj" fmla="val 0"/>
            </a:avLst>
          </a:prstGeom>
          <a:solidFill>
            <a:srgbClr val="D0D3D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ounded Rectangle 20"/>
          <p:cNvSpPr/>
          <p:nvPr/>
        </p:nvSpPr>
        <p:spPr>
          <a:xfrm>
            <a:off x="3619500" y="6291233"/>
            <a:ext cx="932688" cy="241300"/>
          </a:xfrm>
          <a:prstGeom prst="roundRect">
            <a:avLst>
              <a:gd name="adj" fmla="val 0"/>
            </a:avLst>
          </a:prstGeom>
          <a:solidFill>
            <a:srgbClr val="C3C6A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ounded Rectangle 21"/>
          <p:cNvSpPr/>
          <p:nvPr/>
        </p:nvSpPr>
        <p:spPr>
          <a:xfrm>
            <a:off x="4589019" y="6291233"/>
            <a:ext cx="1920239" cy="241300"/>
          </a:xfrm>
          <a:prstGeom prst="roundRect">
            <a:avLst>
              <a:gd name="adj" fmla="val 0"/>
            </a:avLst>
          </a:prstGeom>
          <a:solidFill>
            <a:srgbClr val="B7C9D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7" name="Picture 16" descr="abt_logo.tag_rgb.jp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67725" y="4223681"/>
            <a:ext cx="3110527" cy="1421149"/>
          </a:xfrm>
          <a:prstGeom prst="rect">
            <a:avLst/>
          </a:prstGeom>
        </p:spPr>
      </p:pic>
    </p:spTree>
  </p:cSld>
  <p:clrMap bg1="lt1" tx1="dk1" bg2="lt2" tx2="dk2" accent1="accent1" accent2="accent2" accent3="accent3" accent4="accent4" accent5="accent5" accent6="accent6" hlink="hlink" folHlink="folHlink"/>
  <p:sldLayoutIdLst>
    <p:sldLayoutId id="2147483707" r:id="rId1"/>
  </p:sldLayoutIdLst>
  <p:hf sldNum="0" hdr="0" dt="0"/>
  <p:txStyles>
    <p:titleStyle>
      <a:lvl1pPr algn="l" defTabSz="457200" rtl="0" eaLnBrk="1" latinLnBrk="0" hangingPunct="1">
        <a:spcBef>
          <a:spcPct val="0"/>
        </a:spcBef>
        <a:buNone/>
        <a:defRPr sz="3600" b="0" i="0" kern="1200">
          <a:solidFill>
            <a:schemeClr val="bg1"/>
          </a:solidFill>
          <a:latin typeface="Arial"/>
          <a:ea typeface="+mj-ea"/>
          <a:cs typeface="Arial"/>
        </a:defRPr>
      </a:lvl1pPr>
    </p:titleStyle>
    <p:bodyStyle>
      <a:lvl1pPr marL="342900" indent="-342900" algn="l" defTabSz="457200" rtl="0" eaLnBrk="1" latinLnBrk="0" hangingPunct="1">
        <a:lnSpc>
          <a:spcPct val="100000"/>
        </a:lnSpc>
        <a:spcBef>
          <a:spcPts val="768"/>
        </a:spcBef>
        <a:spcAft>
          <a:spcPts val="800"/>
        </a:spcAft>
        <a:buClr>
          <a:srgbClr val="DA291C"/>
        </a:buClr>
        <a:buFont typeface="Wingdings" charset="2"/>
        <a:buChar char="§"/>
        <a:defRPr sz="2400" kern="1200" baseline="0">
          <a:solidFill>
            <a:schemeClr val="tx1"/>
          </a:solidFill>
          <a:latin typeface="Arial"/>
          <a:ea typeface="+mn-ea"/>
          <a:cs typeface="Arial"/>
        </a:defRPr>
      </a:lvl1pPr>
      <a:lvl2pPr marL="742950" indent="-285750" algn="l" defTabSz="457200" rtl="0" eaLnBrk="1" latinLnBrk="0" hangingPunct="1">
        <a:lnSpc>
          <a:spcPct val="100000"/>
        </a:lnSpc>
        <a:spcBef>
          <a:spcPts val="768"/>
        </a:spcBef>
        <a:spcAft>
          <a:spcPts val="800"/>
        </a:spcAft>
        <a:buFont typeface="Arial"/>
        <a:buChar char="–"/>
        <a:defRPr lang="en-US" sz="2000" kern="1200" dirty="0" smtClean="0">
          <a:solidFill>
            <a:schemeClr val="tx1"/>
          </a:solidFill>
          <a:latin typeface="Arial"/>
          <a:ea typeface="+mn-ea"/>
          <a:cs typeface="Arial"/>
        </a:defRPr>
      </a:lvl2pPr>
      <a:lvl3pPr marL="1143000" indent="-228600" algn="l" defTabSz="457200" rtl="0" eaLnBrk="1" latinLnBrk="0" hangingPunct="1">
        <a:lnSpc>
          <a:spcPct val="100000"/>
        </a:lnSpc>
        <a:spcBef>
          <a:spcPts val="768"/>
        </a:spcBef>
        <a:spcAft>
          <a:spcPts val="800"/>
        </a:spcAft>
        <a:buFont typeface="Arial"/>
        <a:buChar char="•"/>
        <a:defRPr sz="18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Helvetica"/>
          <a:ea typeface="+mn-ea"/>
          <a:cs typeface="Helvetica"/>
        </a:defRPr>
      </a:lvl4pPr>
      <a:lvl5pPr marL="2057400" indent="-228600" algn="l" defTabSz="457200" rtl="0" eaLnBrk="1" latinLnBrk="0" hangingPunct="1">
        <a:spcBef>
          <a:spcPct val="20000"/>
        </a:spcBef>
        <a:buFont typeface="Arial"/>
        <a:buChar char="»"/>
        <a:defRPr sz="20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5.tmp"/><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6.tmp"/><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7.tmp"/><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8.tmp"/><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9.tmp"/><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0.tmp"/><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1.tmp"/><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image" Target="../media/image23.tmp"/><Relationship Id="rId4" Type="http://schemas.openxmlformats.org/officeDocument/2006/relationships/image" Target="../media/image22.tmp"/></Relationships>
</file>

<file path=ppt/slides/_rels/slide18.xml.rels><?xml version="1.0" encoding="UTF-8" standalone="yes"?>
<Relationships xmlns="http://schemas.openxmlformats.org/package/2006/relationships"><Relationship Id="rId3" Type="http://schemas.openxmlformats.org/officeDocument/2006/relationships/image" Target="../media/image24.tmp"/><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5.tmp"/><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25.tmp"/></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3.xml"/><Relationship Id="rId5" Type="http://schemas.openxmlformats.org/officeDocument/2006/relationships/image" Target="../media/image26.png"/><Relationship Id="rId4" Type="http://schemas.openxmlformats.org/officeDocument/2006/relationships/image" Target="../media/image10.tmp"/></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7.tmp"/><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2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29.tmp"/><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30.tmp"/><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31.tmp"/><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32.tmp"/><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33.tmp"/><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tmp"/><Relationship Id="rId2" Type="http://schemas.openxmlformats.org/officeDocument/2006/relationships/notesSlide" Target="../notesSlides/notesSlide1.xml"/><Relationship Id="rId1" Type="http://schemas.openxmlformats.org/officeDocument/2006/relationships/slideLayout" Target="../slideLayouts/slideLayout3.xml"/><Relationship Id="rId6" Type="http://schemas.openxmlformats.org/officeDocument/2006/relationships/image" Target="../media/image7.emf"/><Relationship Id="rId5" Type="http://schemas.openxmlformats.org/officeDocument/2006/relationships/image" Target="../media/image6.tmp"/><Relationship Id="rId4" Type="http://schemas.openxmlformats.org/officeDocument/2006/relationships/image" Target="../media/image5.tmp"/></Relationships>
</file>

<file path=ppt/slides/_rels/slide30.xml.rels><?xml version="1.0" encoding="UTF-8" standalone="yes"?>
<Relationships xmlns="http://schemas.openxmlformats.org/package/2006/relationships"><Relationship Id="rId2" Type="http://schemas.openxmlformats.org/officeDocument/2006/relationships/image" Target="../media/image22.tmp"/><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18.tmp"/><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19.tmp"/><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20.tmp"/><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24.tmp"/><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8.tmp"/><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9.png"/><Relationship Id="rId7" Type="http://schemas.openxmlformats.org/officeDocument/2006/relationships/image" Target="../media/image10.tmp"/><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6.tmp"/><Relationship Id="rId5" Type="http://schemas.openxmlformats.org/officeDocument/2006/relationships/image" Target="../media/image5.tmp"/><Relationship Id="rId4" Type="http://schemas.openxmlformats.org/officeDocument/2006/relationships/image" Target="../media/image4.tmp"/></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12.png"/><Relationship Id="rId4" Type="http://schemas.openxmlformats.org/officeDocument/2006/relationships/image" Target="../media/image10.tmp"/></Relationships>
</file>

<file path=ppt/slides/_rels/slide7.xml.rels><?xml version="1.0" encoding="UTF-8" standalone="yes"?>
<Relationships xmlns="http://schemas.openxmlformats.org/package/2006/relationships"><Relationship Id="rId3" Type="http://schemas.openxmlformats.org/officeDocument/2006/relationships/image" Target="../media/image13.tmp"/><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14.tmp"/></Relationships>
</file>

<file path=ppt/slides/_rels/slide8.xml.rels><?xml version="1.0" encoding="UTF-8" standalone="yes"?>
<Relationships xmlns="http://schemas.openxmlformats.org/package/2006/relationships"><Relationship Id="rId3" Type="http://schemas.openxmlformats.org/officeDocument/2006/relationships/image" Target="../media/image13.tmp"/><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sz="3600" dirty="0" smtClean="0">
                <a:solidFill>
                  <a:schemeClr val="bg1"/>
                </a:solidFill>
              </a:rPr>
              <a:t>Knowledge Hub</a:t>
            </a:r>
          </a:p>
          <a:p>
            <a:r>
              <a:rPr lang="en-US" sz="3600" dirty="0" err="1" smtClean="0">
                <a:solidFill>
                  <a:schemeClr val="bg1"/>
                </a:solidFill>
              </a:rPr>
              <a:t>AbtK</a:t>
            </a:r>
            <a:r>
              <a:rPr lang="en-US" sz="3600" dirty="0" smtClean="0">
                <a:solidFill>
                  <a:schemeClr val="bg1"/>
                </a:solidFill>
              </a:rPr>
              <a:t> In SharePoint </a:t>
            </a:r>
            <a:r>
              <a:rPr lang="en-US" sz="3600" dirty="0" err="1" smtClean="0">
                <a:solidFill>
                  <a:schemeClr val="bg1"/>
                </a:solidFill>
              </a:rPr>
              <a:t>Wirframe</a:t>
            </a:r>
            <a:r>
              <a:rPr lang="en-US" sz="3600" dirty="0" smtClean="0">
                <a:solidFill>
                  <a:schemeClr val="bg1"/>
                </a:solidFill>
              </a:rPr>
              <a:t> and Process Flow</a:t>
            </a:r>
            <a:endParaRPr lang="en-US" sz="3600" dirty="0">
              <a:solidFill>
                <a:schemeClr val="bg1"/>
              </a:solidFill>
            </a:endParaRPr>
          </a:p>
        </p:txBody>
      </p:sp>
    </p:spTree>
    <p:extLst>
      <p:ext uri="{BB962C8B-B14F-4D97-AF65-F5344CB8AC3E}">
        <p14:creationId xmlns:p14="http://schemas.microsoft.com/office/powerpoint/2010/main" val="375844631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On the consolidated project page view (slide above)</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The project page that opens is a two column template</a:t>
            </a:r>
          </a:p>
          <a:p>
            <a:r>
              <a:rPr lang="en-US" dirty="0" smtClean="0"/>
              <a:t>Project Fields: Project fields from oracle/ERP will be in the left column. If the information in the field is long, the information should wrap to the next line</a:t>
            </a:r>
          </a:p>
          <a:p>
            <a:r>
              <a:rPr lang="en-US" dirty="0" smtClean="0"/>
              <a:t>When a user clicks on quick edit in column 1- they can edit fields that are editable </a:t>
            </a:r>
          </a:p>
          <a:p>
            <a:r>
              <a:rPr lang="en-US" dirty="0" smtClean="0"/>
              <a:t>Terms applied to the project (editable metadata fields) should be pushed to any description or document related to this project</a:t>
            </a:r>
          </a:p>
          <a:p>
            <a:r>
              <a:rPr lang="en-US" dirty="0" smtClean="0"/>
              <a:t>Description Web part: When a user adds a description from this page, the description web part should </a:t>
            </a:r>
            <a:r>
              <a:rPr lang="en-US" dirty="0" err="1" smtClean="0"/>
              <a:t>autopopulte</a:t>
            </a:r>
            <a:r>
              <a:rPr lang="en-US" dirty="0" smtClean="0"/>
              <a:t> the project name/project ID to align the description to the project</a:t>
            </a:r>
          </a:p>
          <a:p>
            <a:pPr lvl="1"/>
            <a:r>
              <a:rPr lang="en-US" dirty="0" smtClean="0"/>
              <a:t>User should not have to assign project/project id to the description</a:t>
            </a:r>
          </a:p>
          <a:p>
            <a:r>
              <a:rPr lang="en-US" dirty="0" smtClean="0"/>
              <a:t>Document Web Part: This rule applies to the document </a:t>
            </a:r>
            <a:r>
              <a:rPr lang="en-US" dirty="0" err="1" smtClean="0"/>
              <a:t>webpart</a:t>
            </a:r>
            <a:r>
              <a:rPr lang="en-US" dirty="0" smtClean="0"/>
              <a:t> as well </a:t>
            </a:r>
            <a:endParaRPr lang="en-US" dirty="0"/>
          </a:p>
        </p:txBody>
      </p:sp>
    </p:spTree>
    <p:extLst>
      <p:ext uri="{BB962C8B-B14F-4D97-AF65-F5344CB8AC3E}">
        <p14:creationId xmlns:p14="http://schemas.microsoft.com/office/powerpoint/2010/main" val="4228274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 Description List </a:t>
            </a:r>
            <a:endParaRPr lang="en-US" dirty="0"/>
          </a:p>
        </p:txBody>
      </p:sp>
      <p:pic>
        <p:nvPicPr>
          <p:cNvPr id="3" name="Picture 2"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42808"/>
            <a:ext cx="9144000" cy="2229360"/>
          </a:xfrm>
          <a:prstGeom prst="rect">
            <a:avLst/>
          </a:prstGeom>
        </p:spPr>
      </p:pic>
      <p:cxnSp>
        <p:nvCxnSpPr>
          <p:cNvPr id="5" name="Straight Arrow Connector 4"/>
          <p:cNvCxnSpPr/>
          <p:nvPr/>
        </p:nvCxnSpPr>
        <p:spPr>
          <a:xfrm flipH="1" flipV="1">
            <a:off x="957263" y="3743325"/>
            <a:ext cx="14287" cy="61436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6" name="Rectangle 5"/>
          <p:cNvSpPr/>
          <p:nvPr/>
        </p:nvSpPr>
        <p:spPr>
          <a:xfrm>
            <a:off x="128588" y="4179888"/>
            <a:ext cx="8386762" cy="9429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Project names should take the user back to the </a:t>
            </a:r>
            <a:r>
              <a:rPr lang="en-US" dirty="0"/>
              <a:t>consolidated project page view </a:t>
            </a:r>
          </a:p>
        </p:txBody>
      </p:sp>
    </p:spTree>
    <p:extLst>
      <p:ext uri="{BB962C8B-B14F-4D97-AF65-F5344CB8AC3E}">
        <p14:creationId xmlns:p14="http://schemas.microsoft.com/office/powerpoint/2010/main" val="12767556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 Document List </a:t>
            </a:r>
            <a:endParaRPr lang="en-US" dirty="0"/>
          </a:p>
        </p:txBody>
      </p:sp>
      <p:cxnSp>
        <p:nvCxnSpPr>
          <p:cNvPr id="5" name="Straight Arrow Connector 4"/>
          <p:cNvCxnSpPr/>
          <p:nvPr/>
        </p:nvCxnSpPr>
        <p:spPr>
          <a:xfrm flipH="1" flipV="1">
            <a:off x="3557588" y="3743325"/>
            <a:ext cx="14287" cy="61436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6" name="Rectangle 5"/>
          <p:cNvSpPr/>
          <p:nvPr/>
        </p:nvSpPr>
        <p:spPr>
          <a:xfrm>
            <a:off x="128588" y="4179888"/>
            <a:ext cx="8386762" cy="9429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Project names should take the user back to the </a:t>
            </a:r>
            <a:r>
              <a:rPr lang="en-US" dirty="0"/>
              <a:t>consolidated project page view </a:t>
            </a:r>
          </a:p>
        </p:txBody>
      </p:sp>
      <p:pic>
        <p:nvPicPr>
          <p:cNvPr id="4" name="Picture 3"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7263" y="1828533"/>
            <a:ext cx="4715533" cy="1914792"/>
          </a:xfrm>
          <a:prstGeom prst="rect">
            <a:avLst/>
          </a:prstGeom>
        </p:spPr>
      </p:pic>
    </p:spTree>
    <p:extLst>
      <p:ext uri="{BB962C8B-B14F-4D97-AF65-F5344CB8AC3E}">
        <p14:creationId xmlns:p14="http://schemas.microsoft.com/office/powerpoint/2010/main" val="22844889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 Staff List </a:t>
            </a:r>
            <a:endParaRPr lang="en-US" dirty="0"/>
          </a:p>
        </p:txBody>
      </p:sp>
      <p:cxnSp>
        <p:nvCxnSpPr>
          <p:cNvPr id="5" name="Straight Arrow Connector 4"/>
          <p:cNvCxnSpPr/>
          <p:nvPr/>
        </p:nvCxnSpPr>
        <p:spPr>
          <a:xfrm flipH="1" flipV="1">
            <a:off x="1200150" y="3476624"/>
            <a:ext cx="14288" cy="70326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6" name="Rectangle 5"/>
          <p:cNvSpPr/>
          <p:nvPr/>
        </p:nvSpPr>
        <p:spPr>
          <a:xfrm>
            <a:off x="128588" y="4179888"/>
            <a:ext cx="8386762" cy="9429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Project names should take the user back to the </a:t>
            </a:r>
            <a:r>
              <a:rPr lang="en-US" dirty="0"/>
              <a:t>consolidated project page view </a:t>
            </a:r>
          </a:p>
        </p:txBody>
      </p:sp>
      <p:pic>
        <p:nvPicPr>
          <p:cNvPr id="4" name="Picture 3"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5900" y="1876201"/>
            <a:ext cx="4648849" cy="1600423"/>
          </a:xfrm>
          <a:prstGeom prst="rect">
            <a:avLst/>
          </a:prstGeom>
        </p:spPr>
      </p:pic>
    </p:spTree>
    <p:extLst>
      <p:ext uri="{BB962C8B-B14F-4D97-AF65-F5344CB8AC3E}">
        <p14:creationId xmlns:p14="http://schemas.microsoft.com/office/powerpoint/2010/main" val="34795468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 Description Part1</a:t>
            </a:r>
            <a:endParaRPr lang="en-US" dirty="0"/>
          </a:p>
        </p:txBody>
      </p:sp>
      <p:pic>
        <p:nvPicPr>
          <p:cNvPr id="3" name="Picture 2"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6299" y="1363994"/>
            <a:ext cx="7916587" cy="4813351"/>
          </a:xfrm>
          <a:prstGeom prst="rect">
            <a:avLst/>
          </a:prstGeom>
        </p:spPr>
      </p:pic>
    </p:spTree>
    <p:extLst>
      <p:ext uri="{BB962C8B-B14F-4D97-AF65-F5344CB8AC3E}">
        <p14:creationId xmlns:p14="http://schemas.microsoft.com/office/powerpoint/2010/main" val="88384702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 Description Part2</a:t>
            </a:r>
            <a:endParaRPr lang="en-US" dirty="0"/>
          </a:p>
        </p:txBody>
      </p:sp>
      <p:pic>
        <p:nvPicPr>
          <p:cNvPr id="3" name="Picture 2"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636295"/>
            <a:ext cx="9144000" cy="4174717"/>
          </a:xfrm>
          <a:prstGeom prst="rect">
            <a:avLst/>
          </a:prstGeom>
        </p:spPr>
      </p:pic>
    </p:spTree>
    <p:extLst>
      <p:ext uri="{BB962C8B-B14F-4D97-AF65-F5344CB8AC3E}">
        <p14:creationId xmlns:p14="http://schemas.microsoft.com/office/powerpoint/2010/main" val="284599539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ENR Task alt overview</a:t>
            </a:r>
            <a:endParaRPr lang="en-US" dirty="0"/>
          </a:p>
        </p:txBody>
      </p:sp>
      <p:pic>
        <p:nvPicPr>
          <p:cNvPr id="3" name="Picture 2"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3232" y="2053110"/>
            <a:ext cx="6741322" cy="4167104"/>
          </a:xfrm>
          <a:prstGeom prst="rect">
            <a:avLst/>
          </a:prstGeom>
        </p:spPr>
      </p:pic>
      <p:sp>
        <p:nvSpPr>
          <p:cNvPr id="4" name="Rectangle 3"/>
          <p:cNvSpPr/>
          <p:nvPr/>
        </p:nvSpPr>
        <p:spPr>
          <a:xfrm>
            <a:off x="713232" y="1491917"/>
            <a:ext cx="7660747" cy="561193"/>
          </a:xfrm>
          <a:prstGeom prst="rect">
            <a:avLst/>
          </a:prstGeom>
          <a:solidFill>
            <a:srgbClr val="FFFF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Note- ENR Tasks will be treated as projects and their project description can be found in the alternative overview</a:t>
            </a:r>
            <a:endParaRPr lang="en-US" dirty="0">
              <a:solidFill>
                <a:schemeClr val="tx1"/>
              </a:solidFill>
            </a:endParaRPr>
          </a:p>
        </p:txBody>
      </p:sp>
    </p:spTree>
    <p:extLst>
      <p:ext uri="{BB962C8B-B14F-4D97-AF65-F5344CB8AC3E}">
        <p14:creationId xmlns:p14="http://schemas.microsoft.com/office/powerpoint/2010/main" val="270124582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 Tags </a:t>
            </a:r>
            <a:endParaRPr lang="en-US" dirty="0"/>
          </a:p>
        </p:txBody>
      </p:sp>
      <p:sp>
        <p:nvSpPr>
          <p:cNvPr id="3" name="TextBox 2"/>
          <p:cNvSpPr txBox="1"/>
          <p:nvPr/>
        </p:nvSpPr>
        <p:spPr>
          <a:xfrm>
            <a:off x="713232" y="1648326"/>
            <a:ext cx="2009274" cy="369332"/>
          </a:xfrm>
          <a:prstGeom prst="rect">
            <a:avLst/>
          </a:prstGeom>
          <a:solidFill>
            <a:srgbClr val="FFFF00"/>
          </a:solidFill>
        </p:spPr>
        <p:txBody>
          <a:bodyPr wrap="square" rtlCol="0">
            <a:spAutoFit/>
          </a:bodyPr>
          <a:lstStyle/>
          <a:p>
            <a:r>
              <a:rPr lang="en-US" dirty="0" smtClean="0"/>
              <a:t>In current Abt K</a:t>
            </a:r>
            <a:endParaRPr lang="en-US" dirty="0"/>
          </a:p>
        </p:txBody>
      </p:sp>
      <p:sp>
        <p:nvSpPr>
          <p:cNvPr id="4" name="TextBox 3"/>
          <p:cNvSpPr txBox="1"/>
          <p:nvPr/>
        </p:nvSpPr>
        <p:spPr>
          <a:xfrm>
            <a:off x="5554578" y="1648326"/>
            <a:ext cx="2903621" cy="369332"/>
          </a:xfrm>
          <a:prstGeom prst="rect">
            <a:avLst/>
          </a:prstGeom>
          <a:solidFill>
            <a:srgbClr val="FFFF00"/>
          </a:solidFill>
        </p:spPr>
        <p:txBody>
          <a:bodyPr wrap="square" rtlCol="0">
            <a:spAutoFit/>
          </a:bodyPr>
          <a:lstStyle/>
          <a:p>
            <a:r>
              <a:rPr lang="en-US" dirty="0" smtClean="0"/>
              <a:t>In SharePoint Term Store</a:t>
            </a:r>
            <a:endParaRPr lang="en-US" dirty="0"/>
          </a:p>
        </p:txBody>
      </p:sp>
      <p:pic>
        <p:nvPicPr>
          <p:cNvPr id="5" name="Picture 4" descr="Screen Clipping"/>
          <p:cNvPicPr>
            <a:picLocks noChangeAspect="1"/>
          </p:cNvPicPr>
          <p:nvPr/>
        </p:nvPicPr>
        <p:blipFill rotWithShape="1">
          <a:blip r:embed="rId3">
            <a:extLst>
              <a:ext uri="{28A0092B-C50C-407E-A947-70E740481C1C}">
                <a14:useLocalDpi xmlns:a14="http://schemas.microsoft.com/office/drawing/2010/main" val="0"/>
              </a:ext>
            </a:extLst>
          </a:blip>
          <a:srcRect b="37778"/>
          <a:stretch/>
        </p:blipFill>
        <p:spPr>
          <a:xfrm>
            <a:off x="292482" y="2105525"/>
            <a:ext cx="5117109" cy="1913021"/>
          </a:xfrm>
          <a:prstGeom prst="rect">
            <a:avLst/>
          </a:prstGeom>
        </p:spPr>
      </p:pic>
      <p:pic>
        <p:nvPicPr>
          <p:cNvPr id="6" name="Picture 5" descr="Screen Clipping"/>
          <p:cNvPicPr>
            <a:picLocks noChangeAspect="1"/>
          </p:cNvPicPr>
          <p:nvPr/>
        </p:nvPicPr>
        <p:blipFill rotWithShape="1">
          <a:blip r:embed="rId4">
            <a:extLst>
              <a:ext uri="{28A0092B-C50C-407E-A947-70E740481C1C}">
                <a14:useLocalDpi xmlns:a14="http://schemas.microsoft.com/office/drawing/2010/main" val="0"/>
              </a:ext>
            </a:extLst>
          </a:blip>
          <a:srcRect t="64841"/>
          <a:stretch/>
        </p:blipFill>
        <p:spPr>
          <a:xfrm>
            <a:off x="460995" y="4503236"/>
            <a:ext cx="4523021" cy="1661260"/>
          </a:xfrm>
          <a:prstGeom prst="rect">
            <a:avLst/>
          </a:prstGeom>
        </p:spPr>
      </p:pic>
      <p:pic>
        <p:nvPicPr>
          <p:cNvPr id="7" name="Picture 6" descr="Screen Clippi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06097" y="2017658"/>
            <a:ext cx="2200582" cy="4105848"/>
          </a:xfrm>
          <a:prstGeom prst="rect">
            <a:avLst/>
          </a:prstGeom>
        </p:spPr>
      </p:pic>
    </p:spTree>
    <p:extLst>
      <p:ext uri="{BB962C8B-B14F-4D97-AF65-F5344CB8AC3E}">
        <p14:creationId xmlns:p14="http://schemas.microsoft.com/office/powerpoint/2010/main" val="246887892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 Documents</a:t>
            </a:r>
            <a:endParaRPr lang="en-US" dirty="0"/>
          </a:p>
        </p:txBody>
      </p:sp>
      <p:sp>
        <p:nvSpPr>
          <p:cNvPr id="3" name="TextBox 2"/>
          <p:cNvSpPr txBox="1"/>
          <p:nvPr/>
        </p:nvSpPr>
        <p:spPr>
          <a:xfrm>
            <a:off x="713232" y="1523818"/>
            <a:ext cx="7660747" cy="369332"/>
          </a:xfrm>
          <a:prstGeom prst="rect">
            <a:avLst/>
          </a:prstGeom>
          <a:solidFill>
            <a:srgbClr val="FFFF00"/>
          </a:solidFill>
        </p:spPr>
        <p:txBody>
          <a:bodyPr wrap="square" rtlCol="0">
            <a:spAutoFit/>
          </a:bodyPr>
          <a:lstStyle/>
          <a:p>
            <a:r>
              <a:rPr lang="en-US" b="1" dirty="0" smtClean="0"/>
              <a:t>Will be replaced by a </a:t>
            </a:r>
            <a:r>
              <a:rPr lang="en-US" b="1" dirty="0" err="1" smtClean="0"/>
              <a:t>sharepoint</a:t>
            </a:r>
            <a:r>
              <a:rPr lang="en-US" b="1" dirty="0" smtClean="0"/>
              <a:t> document library</a:t>
            </a:r>
            <a:endParaRPr lang="en-US" b="1" dirty="0"/>
          </a:p>
        </p:txBody>
      </p:sp>
      <p:pic>
        <p:nvPicPr>
          <p:cNvPr id="4" name="Picture 3"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3232" y="2394062"/>
            <a:ext cx="6581274" cy="3866249"/>
          </a:xfrm>
          <a:prstGeom prst="rect">
            <a:avLst/>
          </a:prstGeom>
        </p:spPr>
      </p:pic>
      <p:sp>
        <p:nvSpPr>
          <p:cNvPr id="5" name="TextBox 4"/>
          <p:cNvSpPr txBox="1"/>
          <p:nvPr/>
        </p:nvSpPr>
        <p:spPr>
          <a:xfrm>
            <a:off x="713232" y="2024730"/>
            <a:ext cx="2583421" cy="369332"/>
          </a:xfrm>
          <a:prstGeom prst="rect">
            <a:avLst/>
          </a:prstGeom>
          <a:noFill/>
        </p:spPr>
        <p:txBody>
          <a:bodyPr wrap="square" rtlCol="0">
            <a:spAutoFit/>
          </a:bodyPr>
          <a:lstStyle/>
          <a:p>
            <a:r>
              <a:rPr lang="en-US" dirty="0" smtClean="0"/>
              <a:t>View in Abt K</a:t>
            </a:r>
            <a:endParaRPr lang="en-US" dirty="0"/>
          </a:p>
        </p:txBody>
      </p:sp>
    </p:spTree>
    <p:extLst>
      <p:ext uri="{BB962C8B-B14F-4D97-AF65-F5344CB8AC3E}">
        <p14:creationId xmlns:p14="http://schemas.microsoft.com/office/powerpoint/2010/main" val="155041402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smtClean="0"/>
              <a:t>More Search Details</a:t>
            </a:r>
            <a:endParaRPr lang="en-US" dirty="0"/>
          </a:p>
        </p:txBody>
      </p:sp>
    </p:spTree>
    <p:extLst>
      <p:ext uri="{BB962C8B-B14F-4D97-AF65-F5344CB8AC3E}">
        <p14:creationId xmlns:p14="http://schemas.microsoft.com/office/powerpoint/2010/main" val="214709916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Purpose of This Document</a:t>
            </a:r>
            <a:endParaRPr lang="en-US" dirty="0"/>
          </a:p>
        </p:txBody>
      </p:sp>
      <p:sp>
        <p:nvSpPr>
          <p:cNvPr id="4" name="Content Placeholder 3"/>
          <p:cNvSpPr>
            <a:spLocks noGrp="1"/>
          </p:cNvSpPr>
          <p:nvPr>
            <p:ph idx="1"/>
          </p:nvPr>
        </p:nvSpPr>
        <p:spPr/>
        <p:txBody>
          <a:bodyPr>
            <a:normAutofit/>
          </a:bodyPr>
          <a:lstStyle/>
          <a:p>
            <a:r>
              <a:rPr lang="en-US" dirty="0" smtClean="0"/>
              <a:t>Purpose- to provide a visual example of the pages in the knowledge hub with a focus on project information as an example of navigation</a:t>
            </a:r>
          </a:p>
          <a:p>
            <a:r>
              <a:rPr lang="en-US" dirty="0" smtClean="0"/>
              <a:t>Audience</a:t>
            </a:r>
          </a:p>
          <a:p>
            <a:pPr lvl="1"/>
            <a:r>
              <a:rPr lang="en-US" dirty="0" smtClean="0"/>
              <a:t>Anyone who requires signing off</a:t>
            </a:r>
          </a:p>
          <a:p>
            <a:r>
              <a:rPr lang="en-US" dirty="0" smtClean="0"/>
              <a:t>Contact Puja, Sarah, Jose for questions</a:t>
            </a:r>
            <a:endParaRPr lang="en-US" dirty="0"/>
          </a:p>
        </p:txBody>
      </p:sp>
    </p:spTree>
    <p:extLst>
      <p:ext uri="{BB962C8B-B14F-4D97-AF65-F5344CB8AC3E}">
        <p14:creationId xmlns:p14="http://schemas.microsoft.com/office/powerpoint/2010/main" val="70309103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Filters</a:t>
            </a:r>
            <a:endParaRPr lang="en-US" dirty="0"/>
          </a:p>
        </p:txBody>
      </p:sp>
      <p:pic>
        <p:nvPicPr>
          <p:cNvPr id="4" name="Picture 3"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34918" y="3533060"/>
            <a:ext cx="181000" cy="161948"/>
          </a:xfrm>
          <a:prstGeom prst="rect">
            <a:avLst/>
          </a:prstGeom>
        </p:spPr>
      </p:pic>
      <p:sp>
        <p:nvSpPr>
          <p:cNvPr id="5" name="TextBox 4"/>
          <p:cNvSpPr txBox="1"/>
          <p:nvPr/>
        </p:nvSpPr>
        <p:spPr>
          <a:xfrm>
            <a:off x="713232" y="3533060"/>
            <a:ext cx="7810282" cy="2246769"/>
          </a:xfrm>
          <a:prstGeom prst="rect">
            <a:avLst/>
          </a:prstGeom>
          <a:noFill/>
        </p:spPr>
        <p:txBody>
          <a:bodyPr wrap="square" rtlCol="0">
            <a:spAutoFit/>
          </a:bodyPr>
          <a:lstStyle/>
          <a:p>
            <a:r>
              <a:rPr lang="en-US" sz="1400" dirty="0" smtClean="0"/>
              <a:t>Out of the box sorting available</a:t>
            </a:r>
          </a:p>
          <a:p>
            <a:endParaRPr lang="en-US" sz="1400" dirty="0"/>
          </a:p>
          <a:p>
            <a:r>
              <a:rPr lang="en-US" sz="1400" dirty="0" smtClean="0"/>
              <a:t>Date of project and proposal</a:t>
            </a:r>
            <a:r>
              <a:rPr lang="en-US" sz="1400" dirty="0"/>
              <a:t> </a:t>
            </a:r>
            <a:r>
              <a:rPr lang="en-US" sz="1400" dirty="0" smtClean="0"/>
              <a:t>– </a:t>
            </a:r>
          </a:p>
          <a:p>
            <a:r>
              <a:rPr lang="en-US" sz="1400" dirty="0" smtClean="0"/>
              <a:t>Relevance-</a:t>
            </a:r>
          </a:p>
          <a:p>
            <a:r>
              <a:rPr lang="en-US" sz="1400" dirty="0" smtClean="0"/>
              <a:t>Default: newest to oldest</a:t>
            </a:r>
          </a:p>
          <a:p>
            <a:r>
              <a:rPr lang="en-US" sz="1400" dirty="0" smtClean="0"/>
              <a:t>Other – most viewed</a:t>
            </a:r>
          </a:p>
          <a:p>
            <a:r>
              <a:rPr lang="en-US" sz="1400" dirty="0" smtClean="0"/>
              <a:t>Last updated</a:t>
            </a:r>
          </a:p>
          <a:p>
            <a:r>
              <a:rPr lang="en-US" sz="1400" dirty="0" smtClean="0"/>
              <a:t>Client</a:t>
            </a:r>
          </a:p>
          <a:p>
            <a:r>
              <a:rPr lang="en-US" sz="1400" dirty="0" smtClean="0"/>
              <a:t>Type</a:t>
            </a:r>
          </a:p>
          <a:p>
            <a:endParaRPr lang="en-US" sz="1400" dirty="0" smtClean="0"/>
          </a:p>
        </p:txBody>
      </p:sp>
      <p:pic>
        <p:nvPicPr>
          <p:cNvPr id="6" name="Picture 5"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3684" y="1427224"/>
            <a:ext cx="8257646" cy="305324"/>
          </a:xfrm>
          <a:prstGeom prst="rect">
            <a:avLst/>
          </a:prstGeom>
        </p:spPr>
      </p:pic>
      <p:sp>
        <p:nvSpPr>
          <p:cNvPr id="7" name="Rounded Rectangle 6"/>
          <p:cNvSpPr/>
          <p:nvPr/>
        </p:nvSpPr>
        <p:spPr>
          <a:xfrm>
            <a:off x="677136" y="1732548"/>
            <a:ext cx="1404326" cy="168442"/>
          </a:xfrm>
          <a:prstGeom prst="roundRect">
            <a:avLst/>
          </a:prstGeom>
          <a:solidFill>
            <a:srgbClr val="FF00FF"/>
          </a:solidFill>
          <a:ln>
            <a:solidFill>
              <a:srgbClr val="FF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Boilerplates</a:t>
            </a:r>
            <a:endParaRPr lang="en-US" dirty="0"/>
          </a:p>
        </p:txBody>
      </p:sp>
      <p:sp>
        <p:nvSpPr>
          <p:cNvPr id="8" name="Rounded Rectangle 7"/>
          <p:cNvSpPr/>
          <p:nvPr/>
        </p:nvSpPr>
        <p:spPr>
          <a:xfrm>
            <a:off x="2134914" y="1732548"/>
            <a:ext cx="1404326" cy="168442"/>
          </a:xfrm>
          <a:prstGeom prst="roundRect">
            <a:avLst/>
          </a:prstGeom>
          <a:solidFill>
            <a:schemeClr val="accent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Training</a:t>
            </a:r>
            <a:endParaRPr lang="en-US" dirty="0"/>
          </a:p>
        </p:txBody>
      </p:sp>
      <p:sp>
        <p:nvSpPr>
          <p:cNvPr id="9" name="Rounded Rectangle 8"/>
          <p:cNvSpPr/>
          <p:nvPr/>
        </p:nvSpPr>
        <p:spPr>
          <a:xfrm>
            <a:off x="3592692" y="1737083"/>
            <a:ext cx="1404326" cy="168442"/>
          </a:xfrm>
          <a:prstGeom prst="roundRect">
            <a:avLst/>
          </a:prstGeom>
          <a:solidFill>
            <a:schemeClr val="accent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Project Site</a:t>
            </a:r>
            <a:endParaRPr lang="en-US" dirty="0"/>
          </a:p>
        </p:txBody>
      </p:sp>
      <p:sp>
        <p:nvSpPr>
          <p:cNvPr id="10" name="Left Brace 9"/>
          <p:cNvSpPr/>
          <p:nvPr/>
        </p:nvSpPr>
        <p:spPr>
          <a:xfrm rot="16200000" flipV="1">
            <a:off x="4193088" y="-1454018"/>
            <a:ext cx="288758" cy="7320661"/>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 name="Line Callout 1 10"/>
          <p:cNvSpPr/>
          <p:nvPr/>
        </p:nvSpPr>
        <p:spPr>
          <a:xfrm>
            <a:off x="713232" y="2507100"/>
            <a:ext cx="7199342" cy="572508"/>
          </a:xfrm>
          <a:prstGeom prst="borderCallout1">
            <a:avLst>
              <a:gd name="adj1" fmla="val 6864"/>
              <a:gd name="adj2" fmla="val 45589"/>
              <a:gd name="adj3" fmla="val -30371"/>
              <a:gd name="adj4" fmla="val 50237"/>
            </a:avLst>
          </a:prstGeom>
          <a:solidFill>
            <a:srgbClr val="FFFF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Result filters should include all central libraries created in the Knowledge hub </a:t>
            </a:r>
            <a:endParaRPr lang="en-US" dirty="0">
              <a:solidFill>
                <a:schemeClr val="tx1"/>
              </a:solidFill>
            </a:endParaRPr>
          </a:p>
        </p:txBody>
      </p:sp>
      <p:sp>
        <p:nvSpPr>
          <p:cNvPr id="12" name="Rounded Rectangle 11"/>
          <p:cNvSpPr/>
          <p:nvPr/>
        </p:nvSpPr>
        <p:spPr>
          <a:xfrm>
            <a:off x="5050470" y="1732548"/>
            <a:ext cx="1404326" cy="168442"/>
          </a:xfrm>
          <a:prstGeom prst="roundRect">
            <a:avLst/>
          </a:prstGeom>
          <a:solidFill>
            <a:schemeClr val="accent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Proposal Site</a:t>
            </a:r>
            <a:endParaRPr lang="en-US" dirty="0"/>
          </a:p>
        </p:txBody>
      </p:sp>
      <p:sp>
        <p:nvSpPr>
          <p:cNvPr id="13" name="Rounded Rectangle 12"/>
          <p:cNvSpPr/>
          <p:nvPr/>
        </p:nvSpPr>
        <p:spPr>
          <a:xfrm>
            <a:off x="6508248" y="1728798"/>
            <a:ext cx="1404326" cy="168442"/>
          </a:xfrm>
          <a:prstGeom prst="roundRect">
            <a:avLst/>
          </a:prstGeom>
          <a:solidFill>
            <a:schemeClr val="accent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Other</a:t>
            </a:r>
            <a:endParaRPr lang="en-US" dirty="0"/>
          </a:p>
        </p:txBody>
      </p:sp>
    </p:spTree>
    <p:extLst>
      <p:ext uri="{BB962C8B-B14F-4D97-AF65-F5344CB8AC3E}">
        <p14:creationId xmlns:p14="http://schemas.microsoft.com/office/powerpoint/2010/main" val="424934476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Search result and out of the box sort capabilities</a:t>
            </a:r>
            <a:endParaRPr lang="en-US" dirty="0"/>
          </a:p>
        </p:txBody>
      </p:sp>
      <p:sp>
        <p:nvSpPr>
          <p:cNvPr id="3" name="Rectangle 2"/>
          <p:cNvSpPr/>
          <p:nvPr/>
        </p:nvSpPr>
        <p:spPr>
          <a:xfrm>
            <a:off x="613610" y="1411836"/>
            <a:ext cx="7832557" cy="646331"/>
          </a:xfrm>
          <a:prstGeom prst="rect">
            <a:avLst/>
          </a:prstGeom>
          <a:solidFill>
            <a:srgbClr val="FFFF00"/>
          </a:solidFill>
        </p:spPr>
        <p:txBody>
          <a:bodyPr wrap="square">
            <a:spAutoFit/>
          </a:bodyPr>
          <a:lstStyle/>
          <a:p>
            <a:pPr marL="228600" indent="-228600" fontAlgn="ctr">
              <a:buFont typeface="+mj-lt"/>
              <a:buAutoNum type="arabicPeriod"/>
            </a:pPr>
            <a:r>
              <a:rPr lang="en-US" dirty="0"/>
              <a:t>Sort the results by relevance, type, client, most recent(newest to oldest).– Check with Sarah Moody </a:t>
            </a:r>
            <a:r>
              <a:rPr lang="en-US" dirty="0" smtClean="0"/>
              <a:t>at the time when configuring</a:t>
            </a:r>
            <a:endParaRPr lang="en-US" dirty="0"/>
          </a:p>
        </p:txBody>
      </p:sp>
      <p:pic>
        <p:nvPicPr>
          <p:cNvPr id="4" name="Picture 3" descr="Machine generated alternative text: xQ Shaie Browser WebEx&#10;b Suggested Sites  Giob&amp; Business Develop...  Home  Login&#10;AbtKnoedge Resumes Projects Proposals Reports RepCap Admin. Sarah Moody A&#10;AbtKnowledge Search&#10;/ Modify Search S Link lo These Results  New Search&#10;Results 1— 100f 11328&#10;1. PROPOSAL view&#10;Proposal Number&#10;Proposal Name&#10;Proposal Title&#10;Division ! PractIce Area&#10;2. PROPOSAL view&#10;Proposal Number&#10;Proposal Name&#10;Proposal Title&#10;Submit Date&#10;Client&#10;Division I PractIce Area&#10;3. PROPOSAL view&#10;Proposal Number&#10;Proposal Name&#10;Proposal Title&#10;Submit Date&#10;Client&#10;Division 1 Practice Area&#10;4. PROPOSAL view&#10;Proposal Number&#10;Proposal Name&#10;Proposal Title&#10;Submit Date&#10;Client&#10;Division I Practice Area&#10;rsur 1543&#10;HEALTH_ED&#10;No prevew available&#10;PA_HEALTH&#10;4/18/1996&#10;PA. DEPT HLTH&#10;Health Policy&#10;No preview available&#10;HEALTH-SO&#10;6/25/1998&#10;FAHS&#10;Health Policy&#10;No preview available&#10;MT-HEALTH&#10;2114/1997&#10;MT&#10;Health Policy&#10;No preview available&#10;L PROPOSAL 717  LPROJECTI PROJECTTASlCI .i:(./F1LE 3986&#10;tì."/>
          <p:cNvPicPr>
            <a:picLocks noChangeAspect="1" noChangeArrowheads="1"/>
          </p:cNvPicPr>
          <p:nvPr/>
        </p:nvPicPr>
        <p:blipFill rotWithShape="1">
          <a:blip r:embed="rId3">
            <a:extLst>
              <a:ext uri="{28A0092B-C50C-407E-A947-70E740481C1C}">
                <a14:useLocalDpi xmlns:a14="http://schemas.microsoft.com/office/drawing/2010/main" val="0"/>
              </a:ext>
            </a:extLst>
          </a:blip>
          <a:srcRect b="18888"/>
          <a:stretch/>
        </p:blipFill>
        <p:spPr bwMode="auto">
          <a:xfrm>
            <a:off x="887047" y="2096373"/>
            <a:ext cx="4430905" cy="2404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ounded Rectangle 4"/>
          <p:cNvSpPr/>
          <p:nvPr/>
        </p:nvSpPr>
        <p:spPr>
          <a:xfrm>
            <a:off x="1913021" y="2311622"/>
            <a:ext cx="3976577" cy="294695"/>
          </a:xfrm>
          <a:prstGeom prst="round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b="1" dirty="0" smtClean="0">
                <a:solidFill>
                  <a:schemeClr val="tx1"/>
                </a:solidFill>
              </a:rPr>
              <a:t>Knowledge Hub Search Results</a:t>
            </a:r>
            <a:endParaRPr lang="en-US" b="1" dirty="0">
              <a:solidFill>
                <a:schemeClr val="tx1"/>
              </a:solidFill>
            </a:endParaRPr>
          </a:p>
        </p:txBody>
      </p:sp>
      <p:pic>
        <p:nvPicPr>
          <p:cNvPr id="6" name="Picture 5" descr="Screen Clipping"/>
          <p:cNvPicPr>
            <a:picLocks noChangeAspect="1"/>
          </p:cNvPicPr>
          <p:nvPr/>
        </p:nvPicPr>
        <p:blipFill rotWithShape="1">
          <a:blip r:embed="rId4">
            <a:extLst>
              <a:ext uri="{28A0092B-C50C-407E-A947-70E740481C1C}">
                <a14:useLocalDpi xmlns:a14="http://schemas.microsoft.com/office/drawing/2010/main" val="0"/>
              </a:ext>
            </a:extLst>
          </a:blip>
          <a:srcRect l="10901" t="4778" r="16331" b="17105"/>
          <a:stretch/>
        </p:blipFill>
        <p:spPr>
          <a:xfrm>
            <a:off x="1852861" y="4501033"/>
            <a:ext cx="1702516" cy="684581"/>
          </a:xfrm>
          <a:prstGeom prst="rect">
            <a:avLst/>
          </a:prstGeom>
        </p:spPr>
      </p:pic>
      <p:cxnSp>
        <p:nvCxnSpPr>
          <p:cNvPr id="8" name="Straight Connector 7"/>
          <p:cNvCxnSpPr/>
          <p:nvPr/>
        </p:nvCxnSpPr>
        <p:spPr>
          <a:xfrm>
            <a:off x="1900985" y="5281866"/>
            <a:ext cx="0" cy="613611"/>
          </a:xfrm>
          <a:prstGeom prst="line">
            <a:avLst/>
          </a:prstGeom>
          <a:ln>
            <a:solidFill>
              <a:srgbClr val="FF00FF"/>
            </a:solidFill>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1961140" y="5317957"/>
            <a:ext cx="1354913" cy="253916"/>
          </a:xfrm>
          <a:prstGeom prst="rect">
            <a:avLst/>
          </a:prstGeom>
          <a:noFill/>
        </p:spPr>
        <p:txBody>
          <a:bodyPr wrap="square" rtlCol="0">
            <a:spAutoFit/>
          </a:bodyPr>
          <a:lstStyle/>
          <a:p>
            <a:r>
              <a:rPr lang="en-US" sz="1050" dirty="0" smtClean="0"/>
              <a:t>Boilerplates</a:t>
            </a:r>
            <a:endParaRPr lang="en-US" sz="1050" dirty="0"/>
          </a:p>
        </p:txBody>
      </p:sp>
      <p:sp>
        <p:nvSpPr>
          <p:cNvPr id="13" name="Line Callout 1 12"/>
          <p:cNvSpPr/>
          <p:nvPr/>
        </p:nvSpPr>
        <p:spPr>
          <a:xfrm>
            <a:off x="132347" y="2830416"/>
            <a:ext cx="1103610" cy="1224226"/>
          </a:xfrm>
          <a:prstGeom prst="borderCallout1">
            <a:avLst>
              <a:gd name="adj1" fmla="val 45727"/>
              <a:gd name="adj2" fmla="val 99537"/>
              <a:gd name="adj3" fmla="val 128332"/>
              <a:gd name="adj4" fmla="val 118096"/>
            </a:avLst>
          </a:prstGeom>
          <a:solidFill>
            <a:srgbClr val="FFFF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tx1"/>
                </a:solidFill>
              </a:rPr>
              <a:t>Color coded summaries of results displayed </a:t>
            </a:r>
            <a:endParaRPr lang="en-US" sz="1200" dirty="0">
              <a:solidFill>
                <a:schemeClr val="tx1"/>
              </a:solidFill>
            </a:endParaRPr>
          </a:p>
        </p:txBody>
      </p:sp>
      <p:sp>
        <p:nvSpPr>
          <p:cNvPr id="14" name="Right Brace 13"/>
          <p:cNvSpPr/>
          <p:nvPr/>
        </p:nvSpPr>
        <p:spPr>
          <a:xfrm flipH="1">
            <a:off x="1548988" y="2830416"/>
            <a:ext cx="159489" cy="3132601"/>
          </a:xfrm>
          <a:prstGeom prst="rightBrace">
            <a:avLst/>
          </a:prstGeom>
          <a:solidFill>
            <a:srgbClr val="FFFF00"/>
          </a:solidFill>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3074" name="Picture 14" descr="Machine generated alternative text: Re.e%’ance&#10;b..’ h.. 6.—&#10;‘.. &#10;abtassocsharepoint.comt IHuman-Resources4or-Health-COE.aspx&#10;Clanssa Peterson Leads Human Resources Into the Future&#10;Luckily, Clarissa Peterson, Abt’s Chief Human Resources and Ethics Officer, has an inside&#10;track into human resources (HR) certification, and its importance to the HR ...&#10;abtassoc.sharepoint.coml. .iClanssa-Peterson-Leads-Human-Resources&#10;- Human Resources&#10;Human Resources - Department Contact&#10;- Human Resources - Events&#10;«idein&#10;Human Resources&#10;Web Page&#10;ShePoint a: .&#10;Human Resources 4( I &#10;T Ab  &#10;Home&gt; Departments &gt; Human Resources ... Commitment Human&#10;Resources team ¡s committed to providing global, high quality ... We aim&#10;to enhance the company’s ability to attract, retain ...&#10;abtassoc.sharepoint. comldepartments/HumanResources&#10;Tools &amp; Resources A(I &#10;Abi GbaI Int,et&#10;Home&gt; Tools &amp; Resources ... Human Resources . ATLAS (Abt&#10;Talent, Learning, and Support&#10;abtassoc.sharepoint.com/toolsresources&#10;Human Resources&#10;abtassocsharepointcomtportals/Human-Resources&#10;Human Resources - AIl Documents&#10;Archived 730 Human Resources ... Home &gt; Communities &gt; AER Integration Management&#10;Office ... AbtER Admin Org Chart 61812015 3:03 PM Frank Divita General ...&#10;abtassoc.sharepointcomlcommunitiesl. .iArchived 73OIHuman Resources&#10;Human Resources for Health CoE&#10;Home&gt; Communities&gt; IHD Communities of Excellence (COE)&gt; Human Resources foi&#10;Health CoE .. Welcome to the Human Resources for Health Community of Excellence (C0E&#10;AGI -&#10;bt &#10;HUMAN RESOURCES&#10;______ UNKS&#10;‘——-—--   .  I_.• ..   &#10;p.s. w..a ,d .fl.tS,.at d.n  sai .www 5s 1t&#10;tfl l**554 •tfl.94 455$r 5a q tte 5 shfl b4b efl ‘&#10;T  r’4 e&amp;e.W&#10;å0, ,.aaa..... .5... .nea.., a..Øa. Va&#10;1’ &#10;—-.&#10;— ...... — ,—— .. .-. . — .....a ,.. .e.a osa DOCUMENTS&#10;Iifl aqs fleflSaI „5.5 flò’ b,O Odin SS *CôS’I 15W. 54&#10;¿On&#10;, —.&#10;o.. &#10;o..—.— L&#10;W .. .5  ¿.s. O..’- On555 &#10;.5—’.. — — On__d.&#10;— srr coT’3ThcT&#10;— .,&#10;—w—&#10;-4&#10;o.-.,&#10;—&#10;‘. ..—. &#10;S_son.. C&#10;USP*On 5WI y&#10;Results trom this site&#10;OPEN FOLLOW SEND VIEW DLJPUCATES"/>
          <p:cNvPicPr>
            <a:picLocks noChangeAspect="1" noChangeArrowheads="1"/>
          </p:cNvPicPr>
          <p:nvPr/>
        </p:nvPicPr>
        <p:blipFill rotWithShape="1">
          <a:blip r:embed="rId5">
            <a:extLst>
              <a:ext uri="{28A0092B-C50C-407E-A947-70E740481C1C}">
                <a14:useLocalDpi xmlns:a14="http://schemas.microsoft.com/office/drawing/2010/main" val="0"/>
              </a:ext>
            </a:extLst>
          </a:blip>
          <a:srcRect l="44527" t="5077" b="52381"/>
          <a:stretch/>
        </p:blipFill>
        <p:spPr bwMode="auto">
          <a:xfrm>
            <a:off x="4784246" y="4054642"/>
            <a:ext cx="4219699" cy="2045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Rounded Rectangle 15"/>
          <p:cNvSpPr/>
          <p:nvPr/>
        </p:nvSpPr>
        <p:spPr>
          <a:xfrm>
            <a:off x="5012840" y="4054642"/>
            <a:ext cx="1059812" cy="371065"/>
          </a:xfrm>
          <a:prstGeom prst="round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ounded Rectangle 17"/>
          <p:cNvSpPr/>
          <p:nvPr/>
        </p:nvSpPr>
        <p:spPr>
          <a:xfrm>
            <a:off x="5231554" y="4779673"/>
            <a:ext cx="1626446" cy="371065"/>
          </a:xfrm>
          <a:prstGeom prst="round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dirty="0" smtClean="0">
                <a:solidFill>
                  <a:schemeClr val="tx1"/>
                </a:solidFill>
              </a:rPr>
              <a:t>Project Details</a:t>
            </a:r>
            <a:endParaRPr lang="en-US" dirty="0">
              <a:solidFill>
                <a:schemeClr val="tx1"/>
              </a:solidFill>
            </a:endParaRPr>
          </a:p>
        </p:txBody>
      </p:sp>
      <p:sp>
        <p:nvSpPr>
          <p:cNvPr id="19" name="Line Callout 1 18"/>
          <p:cNvSpPr/>
          <p:nvPr/>
        </p:nvSpPr>
        <p:spPr>
          <a:xfrm>
            <a:off x="5790485" y="2580819"/>
            <a:ext cx="1103610" cy="1224226"/>
          </a:xfrm>
          <a:prstGeom prst="borderCallout1">
            <a:avLst>
              <a:gd name="adj1" fmla="val 45727"/>
              <a:gd name="adj2" fmla="val 99537"/>
              <a:gd name="adj3" fmla="val 128332"/>
              <a:gd name="adj4" fmla="val 118096"/>
            </a:avLst>
          </a:prstGeom>
          <a:solidFill>
            <a:srgbClr val="FFFF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tx1"/>
                </a:solidFill>
              </a:rPr>
              <a:t>With hover over details</a:t>
            </a:r>
            <a:endParaRPr lang="en-US" sz="1200" dirty="0">
              <a:solidFill>
                <a:schemeClr val="tx1"/>
              </a:solidFill>
            </a:endParaRPr>
          </a:p>
          <a:p>
            <a:pPr algn="ctr"/>
            <a:r>
              <a:rPr lang="en-US" sz="1200" dirty="0" smtClean="0">
                <a:solidFill>
                  <a:schemeClr val="tx1"/>
                </a:solidFill>
              </a:rPr>
              <a:t>ESPECIALLY PROJECT DESCIPTIONS</a:t>
            </a:r>
            <a:endParaRPr lang="en-US" sz="1200" dirty="0">
              <a:solidFill>
                <a:schemeClr val="tx1"/>
              </a:solidFill>
            </a:endParaRPr>
          </a:p>
        </p:txBody>
      </p:sp>
      <p:sp>
        <p:nvSpPr>
          <p:cNvPr id="10" name="Rectangular Callout 9"/>
          <p:cNvSpPr/>
          <p:nvPr/>
        </p:nvSpPr>
        <p:spPr>
          <a:xfrm>
            <a:off x="6894096" y="1735001"/>
            <a:ext cx="2926806" cy="2319641"/>
          </a:xfrm>
          <a:prstGeom prst="wedgeRectCallou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This types of preview results are only available when search results are sites/pages, for changing them to our needs e.g. displaying project description will require customization, will need to explore further.</a:t>
            </a:r>
            <a:endParaRPr lang="en-US" dirty="0"/>
          </a:p>
        </p:txBody>
      </p:sp>
    </p:spTree>
    <p:extLst>
      <p:ext uri="{BB962C8B-B14F-4D97-AF65-F5344CB8AC3E}">
        <p14:creationId xmlns:p14="http://schemas.microsoft.com/office/powerpoint/2010/main" val="189410786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Illustration of existing </a:t>
            </a:r>
            <a:r>
              <a:rPr lang="en-US" dirty="0" err="1" smtClean="0"/>
              <a:t>sharepoint</a:t>
            </a:r>
            <a:r>
              <a:rPr lang="en-US" dirty="0" smtClean="0"/>
              <a:t> hover over – and how large it can be</a:t>
            </a:r>
            <a:endParaRPr lang="en-US" dirty="0"/>
          </a:p>
        </p:txBody>
      </p:sp>
      <p:pic>
        <p:nvPicPr>
          <p:cNvPr id="4098" name="Picture 14" descr="Machine generated alternative text: Re.e%’ance&#10;b..’ h.. 6.—&#10;‘.. &#10;abtassocsharepoint.comt IHuman-Resources4or-Health-COE.aspx&#10;Clanssa Peterson Leads Human Resources Into the Future&#10;Luckily, Clarissa Peterson, Abt’s Chief Human Resources and Ethics Officer, has an inside&#10;track into human resources (HR) certification, and its importance to the HR ...&#10;abtassoc.sharepoint.coml. .iClanssa-Peterson-Leads-Human-Resources&#10;- Human Resources&#10;Human Resources - Department Contact&#10;- Human Resources - Events&#10;«idein&#10;Human Resources&#10;Web Page&#10;ShePoint a: .&#10;Human Resources 4( I &#10;T Ab  &#10;Home&gt; Departments &gt; Human Resources ... Commitment Human&#10;Resources team ¡s committed to providing global, high quality ... We aim&#10;to enhance the company’s ability to attract, retain ...&#10;abtassoc.sharepoint. comldepartments/HumanResources&#10;Tools &amp; Resources A(I &#10;Abi GbaI Int,et&#10;Home&gt; Tools &amp; Resources ... Human Resources . ATLAS (Abt&#10;Talent, Learning, and Support&#10;abtassoc.sharepoint.com/toolsresources&#10;Human Resources&#10;abtassocsharepointcomtportals/Human-Resources&#10;Human Resources - AIl Documents&#10;Archived 730 Human Resources ... Home &gt; Communities &gt; AER Integration Management&#10;Office ... AbtER Admin Org Chart 61812015 3:03 PM Frank Divita General ...&#10;abtassoc.sharepointcomlcommunitiesl. .iArchived 73OIHuman Resources&#10;Human Resources for Health CoE&#10;Home&gt; Communities&gt; IHD Communities of Excellence (COE)&gt; Human Resources foi&#10;Health CoE .. Welcome to the Human Resources for Health Community of Excellence (C0E&#10;AGI -&#10;bt &#10;HUMAN RESOURCES&#10;______ UNKS&#10;‘——-—--   .  I_.• ..   &#10;p.s. w..a ,d .fl.tS,.at d.n  sai .www 5s 1t&#10;tfl l**554 •tfl.94 455$r 5a q tte 5 shfl b4b efl ‘&#10;T  r’4 e&amp;e.W&#10;å0, ,.aaa..... .5... .nea.., a..Øa. Va&#10;1’ &#10;—-.&#10;— ...... — ,—— .. .-. . — .....a ,.. .e.a osa DOCUMENTS&#10;Iifl aqs fleflSaI „5.5 flò’ b,O Odin SS *CôS’I 15W. 54&#10;¿On&#10;, —.&#10;o.. &#10;o..—.— L&#10;W .. .5  ¿.s. O..’- On555 &#10;.5—’.. — — On__d.&#10;— srr coT’3ThcT&#10;— .,&#10;—w—&#10;-4&#10;o.-.,&#10;—&#10;‘. ..—. &#10;S_son.. C&#10;USP*On 5WI y&#10;Results trom this site&#10;OPEN FOLLOW SEND VIEW DLJPUCAT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3232" y="1540413"/>
            <a:ext cx="7624652" cy="48039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551357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Advance search </a:t>
            </a:r>
            <a:r>
              <a:rPr lang="en-US" dirty="0" err="1" smtClean="0"/>
              <a:t>capablities</a:t>
            </a:r>
            <a:endParaRPr lang="en-US" dirty="0"/>
          </a:p>
        </p:txBody>
      </p:sp>
      <p:pic>
        <p:nvPicPr>
          <p:cNvPr id="3" name="Picture 2"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5784" y="1392238"/>
            <a:ext cx="7392432" cy="4594581"/>
          </a:xfrm>
          <a:prstGeom prst="rect">
            <a:avLst/>
          </a:prstGeom>
        </p:spPr>
      </p:pic>
      <p:pic>
        <p:nvPicPr>
          <p:cNvPr id="512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3940" y="2251183"/>
            <a:ext cx="4852615" cy="40206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4914216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smtClean="0"/>
              <a:t>Appendix</a:t>
            </a:r>
            <a:endParaRPr lang="en-US" dirty="0"/>
          </a:p>
        </p:txBody>
      </p:sp>
    </p:spTree>
    <p:extLst>
      <p:ext uri="{BB962C8B-B14F-4D97-AF65-F5344CB8AC3E}">
        <p14:creationId xmlns:p14="http://schemas.microsoft.com/office/powerpoint/2010/main" val="416937712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Site Locations- TBD for future in SharePoint </a:t>
            </a:r>
            <a:endParaRPr lang="en-US" dirty="0"/>
          </a:p>
        </p:txBody>
      </p:sp>
      <p:pic>
        <p:nvPicPr>
          <p:cNvPr id="3" name="Picture 2"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809" y="1500382"/>
            <a:ext cx="9002381" cy="4410691"/>
          </a:xfrm>
          <a:prstGeom prst="rect">
            <a:avLst/>
          </a:prstGeom>
        </p:spPr>
      </p:pic>
    </p:spTree>
    <p:extLst>
      <p:ext uri="{BB962C8B-B14F-4D97-AF65-F5344CB8AC3E}">
        <p14:creationId xmlns:p14="http://schemas.microsoft.com/office/powerpoint/2010/main" val="160290032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Site locations </a:t>
            </a:r>
            <a:r>
              <a:rPr lang="en-US" dirty="0" err="1" smtClean="0"/>
              <a:t>cont</a:t>
            </a:r>
            <a:r>
              <a:rPr lang="en-US" dirty="0" smtClean="0"/>
              <a:t>… </a:t>
            </a:r>
            <a:r>
              <a:rPr lang="en-US" dirty="0"/>
              <a:t>TBD for future in SharePoint </a:t>
            </a:r>
          </a:p>
        </p:txBody>
      </p:sp>
      <p:pic>
        <p:nvPicPr>
          <p:cNvPr id="3" name="Picture 2"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35699"/>
            <a:ext cx="8049986" cy="4845055"/>
          </a:xfrm>
          <a:prstGeom prst="rect">
            <a:avLst/>
          </a:prstGeom>
        </p:spPr>
      </p:pic>
    </p:spTree>
    <p:extLst>
      <p:ext uri="{BB962C8B-B14F-4D97-AF65-F5344CB8AC3E}">
        <p14:creationId xmlns:p14="http://schemas.microsoft.com/office/powerpoint/2010/main" val="226494564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Client Contacts- Manually added in Abt K– TBD for future in </a:t>
            </a:r>
            <a:r>
              <a:rPr lang="en-US" dirty="0" err="1" smtClean="0"/>
              <a:t>sharepoint</a:t>
            </a:r>
            <a:endParaRPr lang="en-US" dirty="0"/>
          </a:p>
        </p:txBody>
      </p:sp>
      <p:pic>
        <p:nvPicPr>
          <p:cNvPr id="3" name="Picture 2"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756085"/>
            <a:ext cx="9144000" cy="3345830"/>
          </a:xfrm>
          <a:prstGeom prst="rect">
            <a:avLst/>
          </a:prstGeom>
        </p:spPr>
      </p:pic>
    </p:spTree>
    <p:extLst>
      <p:ext uri="{BB962C8B-B14F-4D97-AF65-F5344CB8AC3E}">
        <p14:creationId xmlns:p14="http://schemas.microsoft.com/office/powerpoint/2010/main" val="358369167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Project Files– will be standard document library with metadata</a:t>
            </a:r>
            <a:endParaRPr lang="en-US" dirty="0"/>
          </a:p>
        </p:txBody>
      </p:sp>
      <p:pic>
        <p:nvPicPr>
          <p:cNvPr id="3" name="Picture 2"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3232" y="1864608"/>
            <a:ext cx="5953956" cy="4115374"/>
          </a:xfrm>
          <a:prstGeom prst="rect">
            <a:avLst/>
          </a:prstGeom>
        </p:spPr>
      </p:pic>
    </p:spTree>
    <p:extLst>
      <p:ext uri="{BB962C8B-B14F-4D97-AF65-F5344CB8AC3E}">
        <p14:creationId xmlns:p14="http://schemas.microsoft.com/office/powerpoint/2010/main" val="390362772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 Task</a:t>
            </a:r>
            <a:endParaRPr lang="en-US" dirty="0"/>
          </a:p>
        </p:txBody>
      </p:sp>
      <p:pic>
        <p:nvPicPr>
          <p:cNvPr id="3" name="Picture 2"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7185" y="2029235"/>
            <a:ext cx="4791744" cy="3877216"/>
          </a:xfrm>
          <a:prstGeom prst="rect">
            <a:avLst/>
          </a:prstGeom>
        </p:spPr>
      </p:pic>
    </p:spTree>
    <p:extLst>
      <p:ext uri="{BB962C8B-B14F-4D97-AF65-F5344CB8AC3E}">
        <p14:creationId xmlns:p14="http://schemas.microsoft.com/office/powerpoint/2010/main" val="133288279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185" name="Rectangle 9"/>
          <p:cNvSpPr>
            <a:spLocks noGrp="1" noChangeArrowheads="1"/>
          </p:cNvSpPr>
          <p:nvPr>
            <p:ph type="title"/>
          </p:nvPr>
        </p:nvSpPr>
        <p:spPr/>
        <p:txBody>
          <a:bodyPr>
            <a:normAutofit/>
          </a:bodyPr>
          <a:lstStyle/>
          <a:p>
            <a:r>
              <a:rPr lang="en-US" dirty="0" smtClean="0"/>
              <a:t>Knowledge Hub Landing Page</a:t>
            </a:r>
            <a:endParaRPr lang="en-US" dirty="0"/>
          </a:p>
        </p:txBody>
      </p:sp>
      <p:sp>
        <p:nvSpPr>
          <p:cNvPr id="7" name="Rectangle 6"/>
          <p:cNvSpPr/>
          <p:nvPr/>
        </p:nvSpPr>
        <p:spPr>
          <a:xfrm>
            <a:off x="6792686" y="4281405"/>
            <a:ext cx="1616528" cy="721399"/>
          </a:xfrm>
          <a:prstGeom prst="rect">
            <a:avLst/>
          </a:prstGeom>
        </p:spPr>
        <p:style>
          <a:lnRef idx="2">
            <a:schemeClr val="dk1"/>
          </a:lnRef>
          <a:fillRef idx="1">
            <a:schemeClr val="lt1"/>
          </a:fillRef>
          <a:effectRef idx="0">
            <a:schemeClr val="dk1"/>
          </a:effectRef>
          <a:fontRef idx="minor">
            <a:schemeClr val="dk1"/>
          </a:fontRef>
        </p:style>
        <p:txBody>
          <a:bodyPr rtlCol="0" anchor="t"/>
          <a:lstStyle/>
          <a:p>
            <a:pPr algn="ctr"/>
            <a:r>
              <a:rPr lang="en-US" sz="1600" dirty="0" smtClean="0">
                <a:solidFill>
                  <a:schemeClr val="tx1"/>
                </a:solidFill>
              </a:rPr>
              <a:t>Key Contacts</a:t>
            </a:r>
          </a:p>
          <a:p>
            <a:pPr algn="ctr"/>
            <a:r>
              <a:rPr lang="en-US" sz="1600" dirty="0" smtClean="0">
                <a:solidFill>
                  <a:schemeClr val="tx1"/>
                </a:solidFill>
              </a:rPr>
              <a:t>Site Contacts</a:t>
            </a:r>
            <a:endParaRPr lang="en-US" sz="1600" dirty="0">
              <a:solidFill>
                <a:schemeClr val="tx1"/>
              </a:solidFill>
            </a:endParaRPr>
          </a:p>
        </p:txBody>
      </p:sp>
      <p:sp>
        <p:nvSpPr>
          <p:cNvPr id="15" name="Rectangle 14"/>
          <p:cNvSpPr/>
          <p:nvPr/>
        </p:nvSpPr>
        <p:spPr>
          <a:xfrm>
            <a:off x="713232" y="4308368"/>
            <a:ext cx="1450353" cy="575841"/>
          </a:xfrm>
          <a:prstGeom prst="rect">
            <a:avLst/>
          </a:prstGeom>
        </p:spPr>
        <p:style>
          <a:lnRef idx="2">
            <a:schemeClr val="dk1"/>
          </a:lnRef>
          <a:fillRef idx="1">
            <a:schemeClr val="lt1"/>
          </a:fillRef>
          <a:effectRef idx="0">
            <a:schemeClr val="dk1"/>
          </a:effectRef>
          <a:fontRef idx="minor">
            <a:schemeClr val="dk1"/>
          </a:fontRef>
        </p:style>
        <p:txBody>
          <a:bodyPr rtlCol="0" anchor="t"/>
          <a:lstStyle/>
          <a:p>
            <a:pPr algn="ctr"/>
            <a:r>
              <a:rPr lang="en-US" sz="1600" dirty="0" smtClean="0">
                <a:solidFill>
                  <a:schemeClr val="tx1"/>
                </a:solidFill>
              </a:rPr>
              <a:t>Project &amp; Project Files</a:t>
            </a:r>
            <a:endParaRPr lang="en-US" sz="1600" dirty="0">
              <a:solidFill>
                <a:schemeClr val="tx1"/>
              </a:solidFill>
            </a:endParaRPr>
          </a:p>
        </p:txBody>
      </p:sp>
      <p:grpSp>
        <p:nvGrpSpPr>
          <p:cNvPr id="3" name="Group 2"/>
          <p:cNvGrpSpPr/>
          <p:nvPr/>
        </p:nvGrpSpPr>
        <p:grpSpPr>
          <a:xfrm>
            <a:off x="713231" y="2038566"/>
            <a:ext cx="7761298" cy="2141536"/>
            <a:chOff x="713231" y="1551038"/>
            <a:chExt cx="7761298" cy="2699582"/>
          </a:xfrm>
        </p:grpSpPr>
        <p:pic>
          <p:nvPicPr>
            <p:cNvPr id="14" name="Picture 13"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3231" y="1551038"/>
              <a:ext cx="7761298" cy="2699582"/>
            </a:xfrm>
            <a:prstGeom prst="rect">
              <a:avLst/>
            </a:prstGeom>
          </p:spPr>
        </p:pic>
        <p:sp>
          <p:nvSpPr>
            <p:cNvPr id="17" name="Rectangle 16"/>
            <p:cNvSpPr/>
            <p:nvPr/>
          </p:nvSpPr>
          <p:spPr>
            <a:xfrm>
              <a:off x="6073018" y="3363686"/>
              <a:ext cx="1878996" cy="24492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1200" b="1" dirty="0" err="1" smtClean="0">
                  <a:solidFill>
                    <a:schemeClr val="bg1">
                      <a:lumMod val="50000"/>
                    </a:schemeClr>
                  </a:solidFill>
                </a:rPr>
                <a:t>RepCap</a:t>
              </a:r>
              <a:r>
                <a:rPr lang="en-US" sz="1200" b="1" dirty="0" smtClean="0">
                  <a:solidFill>
                    <a:schemeClr val="bg1">
                      <a:lumMod val="50000"/>
                    </a:schemeClr>
                  </a:solidFill>
                </a:rPr>
                <a:t> and </a:t>
              </a:r>
              <a:r>
                <a:rPr lang="en-US" sz="1200" b="1" dirty="0" err="1" smtClean="0">
                  <a:solidFill>
                    <a:schemeClr val="bg1">
                      <a:lumMod val="50000"/>
                    </a:schemeClr>
                  </a:solidFill>
                </a:rPr>
                <a:t>repcap</a:t>
              </a:r>
              <a:r>
                <a:rPr lang="en-US" sz="1200" b="1" dirty="0" smtClean="0">
                  <a:solidFill>
                    <a:schemeClr val="bg1">
                      <a:lumMod val="50000"/>
                    </a:schemeClr>
                  </a:solidFill>
                </a:rPr>
                <a:t> files</a:t>
              </a:r>
              <a:endParaRPr lang="en-US" sz="1200" b="1" dirty="0">
                <a:solidFill>
                  <a:schemeClr val="bg1">
                    <a:lumMod val="50000"/>
                  </a:schemeClr>
                </a:solidFill>
              </a:endParaRPr>
            </a:p>
          </p:txBody>
        </p:sp>
        <p:pic>
          <p:nvPicPr>
            <p:cNvPr id="18" name="Picture 17"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82518" y="3380660"/>
              <a:ext cx="181000" cy="161948"/>
            </a:xfrm>
            <a:prstGeom prst="rect">
              <a:avLst/>
            </a:prstGeom>
          </p:spPr>
        </p:pic>
        <p:sp>
          <p:nvSpPr>
            <p:cNvPr id="19" name="Rectangle 18"/>
            <p:cNvSpPr/>
            <p:nvPr/>
          </p:nvSpPr>
          <p:spPr>
            <a:xfrm>
              <a:off x="1926771" y="3608614"/>
              <a:ext cx="2160318" cy="64200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p:cNvSpPr/>
            <p:nvPr/>
          </p:nvSpPr>
          <p:spPr>
            <a:xfrm>
              <a:off x="2163585" y="3646711"/>
              <a:ext cx="1878996" cy="24492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1200" b="1" dirty="0" smtClean="0">
                  <a:solidFill>
                    <a:schemeClr val="bg1">
                      <a:lumMod val="50000"/>
                    </a:schemeClr>
                  </a:solidFill>
                </a:rPr>
                <a:t>Boilerplates</a:t>
              </a:r>
              <a:endParaRPr lang="en-US" sz="1200" b="1" dirty="0">
                <a:solidFill>
                  <a:schemeClr val="bg1">
                    <a:lumMod val="50000"/>
                  </a:schemeClr>
                </a:solidFill>
              </a:endParaRPr>
            </a:p>
          </p:txBody>
        </p:sp>
        <p:pic>
          <p:nvPicPr>
            <p:cNvPr id="21" name="Picture 20"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52777" y="3712665"/>
              <a:ext cx="181000" cy="161948"/>
            </a:xfrm>
            <a:prstGeom prst="rect">
              <a:avLst/>
            </a:prstGeom>
          </p:spPr>
        </p:pic>
      </p:grpSp>
      <p:sp>
        <p:nvSpPr>
          <p:cNvPr id="22" name="Rectangle 21"/>
          <p:cNvSpPr/>
          <p:nvPr/>
        </p:nvSpPr>
        <p:spPr>
          <a:xfrm>
            <a:off x="6792686" y="5081351"/>
            <a:ext cx="1616527" cy="829583"/>
          </a:xfrm>
          <a:prstGeom prst="rect">
            <a:avLst/>
          </a:prstGeom>
        </p:spPr>
        <p:style>
          <a:lnRef idx="2">
            <a:schemeClr val="dk1"/>
          </a:lnRef>
          <a:fillRef idx="1">
            <a:schemeClr val="lt1"/>
          </a:fillRef>
          <a:effectRef idx="0">
            <a:schemeClr val="dk1"/>
          </a:effectRef>
          <a:fontRef idx="minor">
            <a:schemeClr val="dk1"/>
          </a:fontRef>
        </p:style>
        <p:txBody>
          <a:bodyPr rtlCol="0" anchor="t"/>
          <a:lstStyle/>
          <a:p>
            <a:pPr algn="ctr"/>
            <a:r>
              <a:rPr lang="en-US" sz="1600" dirty="0" smtClean="0">
                <a:solidFill>
                  <a:schemeClr val="tx1"/>
                </a:solidFill>
              </a:rPr>
              <a:t>FAQs and Quick Reference Guides</a:t>
            </a:r>
            <a:endParaRPr lang="en-US" sz="1600" dirty="0">
              <a:solidFill>
                <a:schemeClr val="tx1"/>
              </a:solidFill>
            </a:endParaRPr>
          </a:p>
        </p:txBody>
      </p:sp>
      <p:sp>
        <p:nvSpPr>
          <p:cNvPr id="23" name="Rectangle 22"/>
          <p:cNvSpPr/>
          <p:nvPr/>
        </p:nvSpPr>
        <p:spPr>
          <a:xfrm>
            <a:off x="2250888" y="4308368"/>
            <a:ext cx="1450353" cy="579578"/>
          </a:xfrm>
          <a:prstGeom prst="rect">
            <a:avLst/>
          </a:prstGeom>
        </p:spPr>
        <p:style>
          <a:lnRef idx="2">
            <a:schemeClr val="dk1"/>
          </a:lnRef>
          <a:fillRef idx="1">
            <a:schemeClr val="lt1"/>
          </a:fillRef>
          <a:effectRef idx="0">
            <a:schemeClr val="dk1"/>
          </a:effectRef>
          <a:fontRef idx="minor">
            <a:schemeClr val="dk1"/>
          </a:fontRef>
        </p:style>
        <p:txBody>
          <a:bodyPr rtlCol="0" anchor="t"/>
          <a:lstStyle/>
          <a:p>
            <a:pPr algn="ctr"/>
            <a:r>
              <a:rPr lang="en-US" sz="1600" dirty="0" smtClean="0">
                <a:solidFill>
                  <a:schemeClr val="tx1"/>
                </a:solidFill>
              </a:rPr>
              <a:t>Proposal &amp; Proposal Files</a:t>
            </a:r>
            <a:endParaRPr lang="en-US" sz="1600" dirty="0">
              <a:solidFill>
                <a:schemeClr val="tx1"/>
              </a:solidFill>
            </a:endParaRPr>
          </a:p>
        </p:txBody>
      </p:sp>
      <p:sp>
        <p:nvSpPr>
          <p:cNvPr id="24" name="Rectangle 23"/>
          <p:cNvSpPr/>
          <p:nvPr/>
        </p:nvSpPr>
        <p:spPr>
          <a:xfrm>
            <a:off x="3752959" y="4311753"/>
            <a:ext cx="1450353" cy="579578"/>
          </a:xfrm>
          <a:prstGeom prst="rect">
            <a:avLst/>
          </a:prstGeom>
        </p:spPr>
        <p:style>
          <a:lnRef idx="2">
            <a:schemeClr val="dk1"/>
          </a:lnRef>
          <a:fillRef idx="1">
            <a:schemeClr val="lt1"/>
          </a:fillRef>
          <a:effectRef idx="0">
            <a:schemeClr val="dk1"/>
          </a:effectRef>
          <a:fontRef idx="minor">
            <a:schemeClr val="dk1"/>
          </a:fontRef>
        </p:style>
        <p:txBody>
          <a:bodyPr rtlCol="0" anchor="t"/>
          <a:lstStyle/>
          <a:p>
            <a:pPr algn="ctr"/>
            <a:r>
              <a:rPr lang="en-US" sz="1600" dirty="0" err="1" smtClean="0">
                <a:solidFill>
                  <a:schemeClr val="tx1"/>
                </a:solidFill>
              </a:rPr>
              <a:t>Repcap</a:t>
            </a:r>
            <a:r>
              <a:rPr lang="en-US" sz="1600" dirty="0" smtClean="0">
                <a:solidFill>
                  <a:schemeClr val="tx1"/>
                </a:solidFill>
              </a:rPr>
              <a:t> &amp; </a:t>
            </a:r>
            <a:r>
              <a:rPr lang="en-US" sz="1600" dirty="0" err="1" smtClean="0">
                <a:solidFill>
                  <a:schemeClr val="tx1"/>
                </a:solidFill>
              </a:rPr>
              <a:t>Repcap</a:t>
            </a:r>
            <a:r>
              <a:rPr lang="en-US" sz="1600" dirty="0" smtClean="0">
                <a:solidFill>
                  <a:schemeClr val="tx1"/>
                </a:solidFill>
              </a:rPr>
              <a:t> Files</a:t>
            </a:r>
            <a:endParaRPr lang="en-US" sz="1600" dirty="0">
              <a:solidFill>
                <a:schemeClr val="tx1"/>
              </a:solidFill>
            </a:endParaRPr>
          </a:p>
        </p:txBody>
      </p:sp>
      <p:sp>
        <p:nvSpPr>
          <p:cNvPr id="25" name="Rectangle 24"/>
          <p:cNvSpPr/>
          <p:nvPr/>
        </p:nvSpPr>
        <p:spPr>
          <a:xfrm>
            <a:off x="5272822" y="4301598"/>
            <a:ext cx="1450353" cy="579578"/>
          </a:xfrm>
          <a:prstGeom prst="rect">
            <a:avLst/>
          </a:prstGeom>
        </p:spPr>
        <p:style>
          <a:lnRef idx="2">
            <a:schemeClr val="dk1"/>
          </a:lnRef>
          <a:fillRef idx="1">
            <a:schemeClr val="lt1"/>
          </a:fillRef>
          <a:effectRef idx="0">
            <a:schemeClr val="dk1"/>
          </a:effectRef>
          <a:fontRef idx="minor">
            <a:schemeClr val="dk1"/>
          </a:fontRef>
        </p:style>
        <p:txBody>
          <a:bodyPr rtlCol="0" anchor="t"/>
          <a:lstStyle/>
          <a:p>
            <a:pPr algn="ctr"/>
            <a:r>
              <a:rPr lang="en-US" sz="1600" dirty="0" err="1" smtClean="0">
                <a:solidFill>
                  <a:schemeClr val="tx1"/>
                </a:solidFill>
              </a:rPr>
              <a:t>BoilerPlates</a:t>
            </a:r>
            <a:endParaRPr lang="en-US" sz="1600" dirty="0">
              <a:solidFill>
                <a:schemeClr val="tx1"/>
              </a:solidFill>
            </a:endParaRPr>
          </a:p>
        </p:txBody>
      </p:sp>
      <p:pic>
        <p:nvPicPr>
          <p:cNvPr id="26" name="Picture 25" descr="Screen Clippi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5889" y="3835575"/>
            <a:ext cx="1752845" cy="428685"/>
          </a:xfrm>
          <a:prstGeom prst="rect">
            <a:avLst/>
          </a:prstGeom>
        </p:spPr>
      </p:pic>
      <p:sp>
        <p:nvSpPr>
          <p:cNvPr id="27" name="Rectangle 26"/>
          <p:cNvSpPr/>
          <p:nvPr/>
        </p:nvSpPr>
        <p:spPr>
          <a:xfrm>
            <a:off x="713232" y="4945735"/>
            <a:ext cx="1450353" cy="575841"/>
          </a:xfrm>
          <a:prstGeom prst="rect">
            <a:avLst/>
          </a:prstGeom>
        </p:spPr>
        <p:style>
          <a:lnRef idx="2">
            <a:schemeClr val="dk1"/>
          </a:lnRef>
          <a:fillRef idx="1">
            <a:schemeClr val="lt1"/>
          </a:fillRef>
          <a:effectRef idx="0">
            <a:schemeClr val="dk1"/>
          </a:effectRef>
          <a:fontRef idx="minor">
            <a:schemeClr val="dk1"/>
          </a:fontRef>
        </p:style>
        <p:txBody>
          <a:bodyPr rtlCol="0" anchor="t"/>
          <a:lstStyle/>
          <a:p>
            <a:pPr algn="ctr"/>
            <a:r>
              <a:rPr lang="en-US" sz="1600" dirty="0" smtClean="0">
                <a:solidFill>
                  <a:schemeClr val="tx1"/>
                </a:solidFill>
              </a:rPr>
              <a:t>Technical Training</a:t>
            </a:r>
            <a:endParaRPr lang="en-US" sz="1600" dirty="0">
              <a:solidFill>
                <a:schemeClr val="tx1"/>
              </a:solidFill>
            </a:endParaRPr>
          </a:p>
        </p:txBody>
      </p:sp>
      <p:sp>
        <p:nvSpPr>
          <p:cNvPr id="28" name="Rectangle 27"/>
          <p:cNvSpPr/>
          <p:nvPr/>
        </p:nvSpPr>
        <p:spPr>
          <a:xfrm>
            <a:off x="2267850" y="4945735"/>
            <a:ext cx="1450353" cy="575841"/>
          </a:xfrm>
          <a:prstGeom prst="rect">
            <a:avLst/>
          </a:prstGeom>
        </p:spPr>
        <p:style>
          <a:lnRef idx="2">
            <a:schemeClr val="dk1"/>
          </a:lnRef>
          <a:fillRef idx="1">
            <a:schemeClr val="lt1"/>
          </a:fillRef>
          <a:effectRef idx="0">
            <a:schemeClr val="dk1"/>
          </a:effectRef>
          <a:fontRef idx="minor">
            <a:schemeClr val="dk1"/>
          </a:fontRef>
        </p:style>
        <p:txBody>
          <a:bodyPr rtlCol="0" anchor="t"/>
          <a:lstStyle/>
          <a:p>
            <a:pPr algn="ctr"/>
            <a:r>
              <a:rPr lang="en-US" sz="1600" dirty="0" smtClean="0">
                <a:solidFill>
                  <a:schemeClr val="tx1"/>
                </a:solidFill>
              </a:rPr>
              <a:t>Other Centralized </a:t>
            </a:r>
            <a:endParaRPr lang="en-US" sz="1600" dirty="0">
              <a:solidFill>
                <a:schemeClr val="tx1"/>
              </a:solidFill>
            </a:endParaRPr>
          </a:p>
        </p:txBody>
      </p:sp>
      <p:sp>
        <p:nvSpPr>
          <p:cNvPr id="4" name="Rounded Rectangle 3"/>
          <p:cNvSpPr/>
          <p:nvPr/>
        </p:nvSpPr>
        <p:spPr>
          <a:xfrm>
            <a:off x="745889" y="2351314"/>
            <a:ext cx="2617797" cy="228425"/>
          </a:xfrm>
          <a:prstGeom prst="round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smtClean="0">
                <a:solidFill>
                  <a:schemeClr val="tx1"/>
                </a:solidFill>
              </a:rPr>
              <a:t>Knowledge Hub Search </a:t>
            </a:r>
            <a:endParaRPr lang="en-US" b="1" dirty="0">
              <a:solidFill>
                <a:schemeClr val="tx1"/>
              </a:solidFill>
            </a:endParaRPr>
          </a:p>
        </p:txBody>
      </p:sp>
      <p:sp>
        <p:nvSpPr>
          <p:cNvPr id="5" name="Rounded Rectangle 4"/>
          <p:cNvSpPr/>
          <p:nvPr/>
        </p:nvSpPr>
        <p:spPr>
          <a:xfrm>
            <a:off x="713231" y="1933411"/>
            <a:ext cx="6747716" cy="417903"/>
          </a:xfrm>
          <a:prstGeom prst="round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Rectangle 1"/>
          <p:cNvSpPr/>
          <p:nvPr/>
        </p:nvSpPr>
        <p:spPr>
          <a:xfrm>
            <a:off x="713232" y="1536700"/>
            <a:ext cx="7695982" cy="73045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smtClean="0">
                <a:solidFill>
                  <a:schemeClr val="tx1"/>
                </a:solidFill>
              </a:rPr>
              <a:t>About The Knowledge Hub</a:t>
            </a:r>
            <a:endParaRPr lang="en-US" sz="3600" dirty="0">
              <a:solidFill>
                <a:schemeClr val="tx1"/>
              </a:solidFill>
            </a:endParaRPr>
          </a:p>
        </p:txBody>
      </p:sp>
      <p:sp>
        <p:nvSpPr>
          <p:cNvPr id="6" name="Line Callout 1 5"/>
          <p:cNvSpPr/>
          <p:nvPr/>
        </p:nvSpPr>
        <p:spPr>
          <a:xfrm>
            <a:off x="91955" y="2399178"/>
            <a:ext cx="388977" cy="1496149"/>
          </a:xfrm>
          <a:prstGeom prst="borderCallout1">
            <a:avLst>
              <a:gd name="adj1" fmla="val 33333"/>
              <a:gd name="adj2" fmla="val 103044"/>
              <a:gd name="adj3" fmla="val 48630"/>
              <a:gd name="adj4" fmla="val 144636"/>
            </a:avLst>
          </a:prstGeom>
          <a:solidFill>
            <a:srgbClr val="FFFF00"/>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dirty="0" smtClean="0">
                <a:solidFill>
                  <a:schemeClr val="tx1"/>
                </a:solidFill>
              </a:rPr>
              <a:t>SEARCH</a:t>
            </a:r>
            <a:endParaRPr lang="en-US" dirty="0">
              <a:solidFill>
                <a:schemeClr val="tx1"/>
              </a:solidFill>
            </a:endParaRPr>
          </a:p>
        </p:txBody>
      </p:sp>
      <p:sp>
        <p:nvSpPr>
          <p:cNvPr id="30" name="Line Callout 1 29"/>
          <p:cNvSpPr/>
          <p:nvPr/>
        </p:nvSpPr>
        <p:spPr>
          <a:xfrm>
            <a:off x="91955" y="4215581"/>
            <a:ext cx="388977" cy="2064903"/>
          </a:xfrm>
          <a:prstGeom prst="borderCallout1">
            <a:avLst>
              <a:gd name="adj1" fmla="val 33333"/>
              <a:gd name="adj2" fmla="val 103044"/>
              <a:gd name="adj3" fmla="val 27770"/>
              <a:gd name="adj4" fmla="val 150764"/>
            </a:avLst>
          </a:prstGeom>
          <a:solidFill>
            <a:srgbClr val="FFFF00"/>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1200" b="1" dirty="0" smtClean="0">
                <a:solidFill>
                  <a:schemeClr val="tx1"/>
                </a:solidFill>
              </a:rPr>
              <a:t>Promoted Links for navigation</a:t>
            </a:r>
            <a:endParaRPr lang="en-US" sz="1200" b="1" dirty="0">
              <a:solidFill>
                <a:schemeClr val="tx1"/>
              </a:solidFill>
            </a:endParaRPr>
          </a:p>
        </p:txBody>
      </p:sp>
      <p:pic>
        <p:nvPicPr>
          <p:cNvPr id="1026"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810995" y="3046883"/>
            <a:ext cx="3170487" cy="1757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ight Brace 7"/>
          <p:cNvSpPr/>
          <p:nvPr/>
        </p:nvSpPr>
        <p:spPr>
          <a:xfrm>
            <a:off x="7628412" y="3242391"/>
            <a:ext cx="182583" cy="567377"/>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43343245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Abt K tags</a:t>
            </a:r>
            <a:endParaRPr lang="en-US" dirty="0"/>
          </a:p>
        </p:txBody>
      </p:sp>
      <p:pic>
        <p:nvPicPr>
          <p:cNvPr id="3" name="Picture 2"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9926" y="1784927"/>
            <a:ext cx="7354326" cy="4725059"/>
          </a:xfrm>
          <a:prstGeom prst="rect">
            <a:avLst/>
          </a:prstGeom>
        </p:spPr>
      </p:pic>
    </p:spTree>
    <p:extLst>
      <p:ext uri="{BB962C8B-B14F-4D97-AF65-F5344CB8AC3E}">
        <p14:creationId xmlns:p14="http://schemas.microsoft.com/office/powerpoint/2010/main" val="59878673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Abt K Project Descriptions</a:t>
            </a:r>
            <a:endParaRPr lang="en-US" dirty="0"/>
          </a:p>
        </p:txBody>
      </p:sp>
      <p:pic>
        <p:nvPicPr>
          <p:cNvPr id="4" name="Picture 3"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299" y="1363994"/>
            <a:ext cx="7916587" cy="4813351"/>
          </a:xfrm>
          <a:prstGeom prst="rect">
            <a:avLst/>
          </a:prstGeom>
        </p:spPr>
      </p:pic>
    </p:spTree>
    <p:extLst>
      <p:ext uri="{BB962C8B-B14F-4D97-AF65-F5344CB8AC3E}">
        <p14:creationId xmlns:p14="http://schemas.microsoft.com/office/powerpoint/2010/main" val="322303900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Abt K Project </a:t>
            </a:r>
            <a:r>
              <a:rPr lang="en-US" dirty="0" smtClean="0"/>
              <a:t>Descriptions </a:t>
            </a:r>
            <a:r>
              <a:rPr lang="en-US" dirty="0" err="1" smtClean="0"/>
              <a:t>Cont</a:t>
            </a:r>
            <a:r>
              <a:rPr lang="en-US" dirty="0" smtClean="0"/>
              <a:t>…</a:t>
            </a:r>
            <a:endParaRPr lang="en-US" dirty="0"/>
          </a:p>
        </p:txBody>
      </p:sp>
      <p:pic>
        <p:nvPicPr>
          <p:cNvPr id="3" name="Picture 2"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528011"/>
            <a:ext cx="9144000" cy="4283001"/>
          </a:xfrm>
          <a:prstGeom prst="rect">
            <a:avLst/>
          </a:prstGeom>
        </p:spPr>
      </p:pic>
    </p:spTree>
    <p:extLst>
      <p:ext uri="{BB962C8B-B14F-4D97-AF65-F5344CB8AC3E}">
        <p14:creationId xmlns:p14="http://schemas.microsoft.com/office/powerpoint/2010/main" val="17406259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Task level alt overview</a:t>
            </a:r>
            <a:endParaRPr lang="en-US" dirty="0"/>
          </a:p>
        </p:txBody>
      </p:sp>
      <p:pic>
        <p:nvPicPr>
          <p:cNvPr id="3" name="Picture 2"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3232" y="1865007"/>
            <a:ext cx="6873669" cy="4248914"/>
          </a:xfrm>
          <a:prstGeom prst="rect">
            <a:avLst/>
          </a:prstGeom>
        </p:spPr>
      </p:pic>
    </p:spTree>
    <p:extLst>
      <p:ext uri="{BB962C8B-B14F-4D97-AF65-F5344CB8AC3E}">
        <p14:creationId xmlns:p14="http://schemas.microsoft.com/office/powerpoint/2010/main" val="367519859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43123"/>
            <a:ext cx="9144000" cy="5371753"/>
          </a:xfrm>
          <a:prstGeom prst="rect">
            <a:avLst/>
          </a:prstGeom>
        </p:spPr>
      </p:pic>
    </p:spTree>
    <p:extLst>
      <p:ext uri="{BB962C8B-B14F-4D97-AF65-F5344CB8AC3E}">
        <p14:creationId xmlns:p14="http://schemas.microsoft.com/office/powerpoint/2010/main" val="55979440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3" descr="Screen Clipping"/>
          <p:cNvPicPr>
            <a:picLocks noChangeAspect="1"/>
          </p:cNvPicPr>
          <p:nvPr/>
        </p:nvPicPr>
        <p:blipFill rotWithShape="1">
          <a:blip r:embed="rId2">
            <a:extLst>
              <a:ext uri="{28A0092B-C50C-407E-A947-70E740481C1C}">
                <a14:useLocalDpi xmlns:a14="http://schemas.microsoft.com/office/drawing/2010/main" val="0"/>
              </a:ext>
            </a:extLst>
          </a:blip>
          <a:srcRect l="5964" t="4864" b="5157"/>
          <a:stretch/>
        </p:blipFill>
        <p:spPr>
          <a:xfrm>
            <a:off x="846160" y="1897039"/>
            <a:ext cx="7647599" cy="3029803"/>
          </a:xfrm>
          <a:prstGeom prst="rect">
            <a:avLst/>
          </a:prstGeom>
        </p:spPr>
      </p:pic>
      <p:sp>
        <p:nvSpPr>
          <p:cNvPr id="5" name="Rounded Rectangle 4"/>
          <p:cNvSpPr/>
          <p:nvPr/>
        </p:nvSpPr>
        <p:spPr>
          <a:xfrm>
            <a:off x="1198880" y="3107573"/>
            <a:ext cx="5811520" cy="383920"/>
          </a:xfrm>
          <a:prstGeom prst="round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2800" b="1" dirty="0" smtClean="0">
                <a:solidFill>
                  <a:schemeClr val="bg1">
                    <a:lumMod val="65000"/>
                  </a:schemeClr>
                </a:solidFill>
              </a:rPr>
              <a:t>Project and Project Files</a:t>
            </a:r>
            <a:endParaRPr lang="en-US" sz="2800" b="1" dirty="0">
              <a:solidFill>
                <a:schemeClr val="bg1">
                  <a:lumMod val="65000"/>
                </a:schemeClr>
              </a:solidFill>
            </a:endParaRPr>
          </a:p>
        </p:txBody>
      </p:sp>
      <p:sp>
        <p:nvSpPr>
          <p:cNvPr id="6" name="Rounded Rectangle 5"/>
          <p:cNvSpPr/>
          <p:nvPr/>
        </p:nvSpPr>
        <p:spPr>
          <a:xfrm>
            <a:off x="1181329" y="3472655"/>
            <a:ext cx="5811520" cy="366857"/>
          </a:xfrm>
          <a:prstGeom prst="round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2800" b="1" dirty="0" smtClean="0">
                <a:solidFill>
                  <a:schemeClr val="bg1">
                    <a:lumMod val="65000"/>
                  </a:schemeClr>
                </a:solidFill>
              </a:rPr>
              <a:t>Proposal and Proposal Files</a:t>
            </a:r>
            <a:endParaRPr lang="en-US" sz="2800" b="1" dirty="0">
              <a:solidFill>
                <a:schemeClr val="bg1">
                  <a:lumMod val="65000"/>
                </a:schemeClr>
              </a:solidFill>
            </a:endParaRPr>
          </a:p>
        </p:txBody>
      </p:sp>
      <p:sp>
        <p:nvSpPr>
          <p:cNvPr id="7" name="Rounded Rectangle 6"/>
          <p:cNvSpPr/>
          <p:nvPr/>
        </p:nvSpPr>
        <p:spPr>
          <a:xfrm>
            <a:off x="1163778" y="3813295"/>
            <a:ext cx="5811520" cy="391298"/>
          </a:xfrm>
          <a:prstGeom prst="round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2800" b="1" dirty="0" smtClean="0">
                <a:solidFill>
                  <a:schemeClr val="bg1">
                    <a:lumMod val="65000"/>
                  </a:schemeClr>
                </a:solidFill>
              </a:rPr>
              <a:t>Reputational Capital Database</a:t>
            </a:r>
            <a:endParaRPr lang="en-US" sz="2800" b="1" dirty="0">
              <a:solidFill>
                <a:schemeClr val="bg1">
                  <a:lumMod val="65000"/>
                </a:schemeClr>
              </a:solidFill>
            </a:endParaRPr>
          </a:p>
        </p:txBody>
      </p:sp>
      <p:sp>
        <p:nvSpPr>
          <p:cNvPr id="8" name="Rounded Rectangle 7"/>
          <p:cNvSpPr/>
          <p:nvPr/>
        </p:nvSpPr>
        <p:spPr>
          <a:xfrm>
            <a:off x="1181329" y="4180152"/>
            <a:ext cx="5811520" cy="391298"/>
          </a:xfrm>
          <a:prstGeom prst="round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2800" b="1" dirty="0" smtClean="0">
                <a:solidFill>
                  <a:schemeClr val="bg1">
                    <a:lumMod val="65000"/>
                  </a:schemeClr>
                </a:solidFill>
              </a:rPr>
              <a:t>Boilerplates</a:t>
            </a:r>
            <a:endParaRPr lang="en-US" sz="2800" b="1" dirty="0">
              <a:solidFill>
                <a:schemeClr val="bg1">
                  <a:lumMod val="65000"/>
                </a:schemeClr>
              </a:solidFill>
            </a:endParaRPr>
          </a:p>
        </p:txBody>
      </p:sp>
    </p:spTree>
    <p:extLst>
      <p:ext uri="{BB962C8B-B14F-4D97-AF65-F5344CB8AC3E}">
        <p14:creationId xmlns:p14="http://schemas.microsoft.com/office/powerpoint/2010/main" val="39428668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Conducting a Search</a:t>
            </a:r>
            <a:endParaRPr lang="en-US" dirty="0"/>
          </a:p>
        </p:txBody>
      </p:sp>
      <p:pic>
        <p:nvPicPr>
          <p:cNvPr id="2050" name="Picture 3" descr="Machine generated alternative text: xQ Shaie Browser WebEx&#10;b Suggested Sites  Giob&amp; Business Develop...  Home  Login&#10;AbtKnoedge Resumes Projects Proposals Reports RepCap Admin. Sarah Moody A&#10;AbtKnowledge Search&#10;/ Modify Search S Link lo These Results  New Search&#10;Results 1— 100f 11328&#10;1. PROPOSAL view&#10;Proposal Number&#10;Proposal Name&#10;Proposal Title&#10;Division ! PractIce Area&#10;2. PROPOSAL view&#10;Proposal Number&#10;Proposal Name&#10;Proposal Title&#10;Submit Date&#10;Client&#10;Division I PractIce Area&#10;3. PROPOSAL view&#10;Proposal Number&#10;Proposal Name&#10;Proposal Title&#10;Submit Date&#10;Client&#10;Division 1 Practice Area&#10;4. PROPOSAL view&#10;Proposal Number&#10;Proposal Name&#10;Proposal Title&#10;Submit Date&#10;Client&#10;Division I Practice Area&#10;rsur 1543&#10;HEALTH_ED&#10;No prevew available&#10;PA_HEALTH&#10;4/18/1996&#10;PA. DEPT HLTH&#10;Health Policy&#10;No preview available&#10;HEALTH-SO&#10;6/25/1998&#10;FAHS&#10;Health Policy&#10;No preview available&#10;MT-HEALTH&#10;2114/1997&#10;MT&#10;Health Policy&#10;No preview available&#10;L PROPOSAL 717  LPROJECTI PROJECTTASlCI .i:(./F1LE 3986&#10;tì."/>
          <p:cNvPicPr>
            <a:picLocks noChangeAspect="1" noChangeArrowheads="1"/>
          </p:cNvPicPr>
          <p:nvPr/>
        </p:nvPicPr>
        <p:blipFill rotWithShape="1">
          <a:blip r:embed="rId3">
            <a:extLst>
              <a:ext uri="{28A0092B-C50C-407E-A947-70E740481C1C}">
                <a14:useLocalDpi xmlns:a14="http://schemas.microsoft.com/office/drawing/2010/main" val="0"/>
              </a:ext>
            </a:extLst>
          </a:blip>
          <a:srcRect b="18888"/>
          <a:stretch/>
        </p:blipFill>
        <p:spPr bwMode="auto">
          <a:xfrm>
            <a:off x="403094" y="3925170"/>
            <a:ext cx="4800248" cy="2404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3" name="Group 12"/>
          <p:cNvGrpSpPr/>
          <p:nvPr/>
        </p:nvGrpSpPr>
        <p:grpSpPr>
          <a:xfrm>
            <a:off x="293913" y="1392238"/>
            <a:ext cx="8490857" cy="2467927"/>
            <a:chOff x="669798" y="1947219"/>
            <a:chExt cx="7761298" cy="1912946"/>
          </a:xfrm>
        </p:grpSpPr>
        <p:pic>
          <p:nvPicPr>
            <p:cNvPr id="5" name="Picture 4" descr="Screen Clipping"/>
            <p:cNvPicPr>
              <a:picLocks noChangeAspect="1"/>
            </p:cNvPicPr>
            <p:nvPr/>
          </p:nvPicPr>
          <p:blipFill rotWithShape="1">
            <a:blip r:embed="rId4">
              <a:extLst>
                <a:ext uri="{28A0092B-C50C-407E-A947-70E740481C1C}">
                  <a14:useLocalDpi xmlns:a14="http://schemas.microsoft.com/office/drawing/2010/main" val="0"/>
                </a:ext>
              </a:extLst>
            </a:blip>
            <a:srcRect t="15174"/>
            <a:stretch/>
          </p:blipFill>
          <p:spPr>
            <a:xfrm>
              <a:off x="669798" y="1959429"/>
              <a:ext cx="7761298" cy="1816578"/>
            </a:xfrm>
            <a:prstGeom prst="rect">
              <a:avLst/>
            </a:prstGeom>
          </p:spPr>
        </p:pic>
        <p:sp>
          <p:nvSpPr>
            <p:cNvPr id="6" name="Rectangle 5"/>
            <p:cNvSpPr/>
            <p:nvPr/>
          </p:nvSpPr>
          <p:spPr>
            <a:xfrm>
              <a:off x="6029585" y="3072416"/>
              <a:ext cx="1878996" cy="19429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1200" b="1" dirty="0" err="1" smtClean="0">
                  <a:solidFill>
                    <a:schemeClr val="bg1">
                      <a:lumMod val="50000"/>
                    </a:schemeClr>
                  </a:solidFill>
                </a:rPr>
                <a:t>RepCap</a:t>
              </a:r>
              <a:r>
                <a:rPr lang="en-US" sz="1200" b="1" dirty="0" smtClean="0">
                  <a:solidFill>
                    <a:schemeClr val="bg1">
                      <a:lumMod val="50000"/>
                    </a:schemeClr>
                  </a:solidFill>
                </a:rPr>
                <a:t> and </a:t>
              </a:r>
              <a:r>
                <a:rPr lang="en-US" sz="1200" b="1" dirty="0" err="1" smtClean="0">
                  <a:solidFill>
                    <a:schemeClr val="bg1">
                      <a:lumMod val="50000"/>
                    </a:schemeClr>
                  </a:solidFill>
                </a:rPr>
                <a:t>repcap</a:t>
              </a:r>
              <a:r>
                <a:rPr lang="en-US" sz="1200" b="1" dirty="0" smtClean="0">
                  <a:solidFill>
                    <a:schemeClr val="bg1">
                      <a:lumMod val="50000"/>
                    </a:schemeClr>
                  </a:solidFill>
                </a:rPr>
                <a:t> files</a:t>
              </a:r>
              <a:endParaRPr lang="en-US" sz="1200" b="1" dirty="0">
                <a:solidFill>
                  <a:schemeClr val="bg1">
                    <a:lumMod val="50000"/>
                  </a:schemeClr>
                </a:solidFill>
              </a:endParaRPr>
            </a:p>
          </p:txBody>
        </p:sp>
        <p:pic>
          <p:nvPicPr>
            <p:cNvPr id="7" name="Picture 6" descr="Screen Clippi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39085" y="3085881"/>
              <a:ext cx="181000" cy="128471"/>
            </a:xfrm>
            <a:prstGeom prst="rect">
              <a:avLst/>
            </a:prstGeom>
          </p:spPr>
        </p:pic>
        <p:sp>
          <p:nvSpPr>
            <p:cNvPr id="8" name="Rectangle 7"/>
            <p:cNvSpPr/>
            <p:nvPr/>
          </p:nvSpPr>
          <p:spPr>
            <a:xfrm>
              <a:off x="1883338" y="3266714"/>
              <a:ext cx="2160318" cy="50929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2120152" y="3296935"/>
              <a:ext cx="1878996" cy="19429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1200" b="1" dirty="0" smtClean="0">
                  <a:solidFill>
                    <a:schemeClr val="bg1">
                      <a:lumMod val="50000"/>
                    </a:schemeClr>
                  </a:solidFill>
                </a:rPr>
                <a:t>Boilerplates</a:t>
              </a:r>
              <a:endParaRPr lang="en-US" sz="1200" b="1" dirty="0">
                <a:solidFill>
                  <a:schemeClr val="bg1">
                    <a:lumMod val="50000"/>
                  </a:schemeClr>
                </a:solidFill>
              </a:endParaRPr>
            </a:p>
          </p:txBody>
        </p:sp>
        <p:pic>
          <p:nvPicPr>
            <p:cNvPr id="10" name="Picture 9" descr="Screen Clippi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09344" y="3349256"/>
              <a:ext cx="181000" cy="128471"/>
            </a:xfrm>
            <a:prstGeom prst="rect">
              <a:avLst/>
            </a:prstGeom>
          </p:spPr>
        </p:pic>
        <p:pic>
          <p:nvPicPr>
            <p:cNvPr id="11" name="Picture 10" descr="Screen Clippi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2456" y="3431480"/>
              <a:ext cx="1752845" cy="428685"/>
            </a:xfrm>
            <a:prstGeom prst="rect">
              <a:avLst/>
            </a:prstGeom>
          </p:spPr>
        </p:pic>
        <p:sp>
          <p:nvSpPr>
            <p:cNvPr id="12" name="Rounded Rectangle 11"/>
            <p:cNvSpPr/>
            <p:nvPr/>
          </p:nvSpPr>
          <p:spPr>
            <a:xfrm>
              <a:off x="702456" y="1947219"/>
              <a:ext cx="2617797" cy="228425"/>
            </a:xfrm>
            <a:prstGeom prst="round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smtClean="0">
                  <a:solidFill>
                    <a:schemeClr val="tx1"/>
                  </a:solidFill>
                </a:rPr>
                <a:t>Knowledge Hub Search </a:t>
              </a:r>
              <a:endParaRPr lang="en-US" b="1" dirty="0">
                <a:solidFill>
                  <a:schemeClr val="tx1"/>
                </a:solidFill>
              </a:endParaRPr>
            </a:p>
          </p:txBody>
        </p:sp>
      </p:grpSp>
      <p:sp>
        <p:nvSpPr>
          <p:cNvPr id="15" name="Rounded Rectangle 14"/>
          <p:cNvSpPr/>
          <p:nvPr/>
        </p:nvSpPr>
        <p:spPr>
          <a:xfrm>
            <a:off x="1446028" y="3964159"/>
            <a:ext cx="3976577" cy="294695"/>
          </a:xfrm>
          <a:prstGeom prst="round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b="1" dirty="0" smtClean="0">
                <a:solidFill>
                  <a:schemeClr val="tx1"/>
                </a:solidFill>
              </a:rPr>
              <a:t>Knowledge Hub Search Results</a:t>
            </a:r>
            <a:endParaRPr lang="en-US" b="1" dirty="0">
              <a:solidFill>
                <a:schemeClr val="tx1"/>
              </a:solidFill>
            </a:endParaRPr>
          </a:p>
        </p:txBody>
      </p:sp>
      <p:sp>
        <p:nvSpPr>
          <p:cNvPr id="14" name="Rectangle 13"/>
          <p:cNvSpPr/>
          <p:nvPr/>
        </p:nvSpPr>
        <p:spPr>
          <a:xfrm>
            <a:off x="1957390" y="2371060"/>
            <a:ext cx="924033" cy="95693"/>
          </a:xfrm>
          <a:prstGeom prst="rect">
            <a:avLst/>
          </a:prstGeom>
          <a:solidFill>
            <a:srgbClr val="FFFF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n w="0"/>
                <a:solidFill>
                  <a:schemeClr val="tx1"/>
                </a:solidFill>
                <a:effectLst>
                  <a:outerShdw blurRad="38100" dist="19050" dir="2700000" algn="tl" rotWithShape="0">
                    <a:schemeClr val="dk1">
                      <a:alpha val="40000"/>
                    </a:schemeClr>
                  </a:outerShdw>
                </a:effectLst>
              </a:rPr>
              <a:t>Ghana</a:t>
            </a:r>
            <a:endParaRPr lang="en-US" dirty="0">
              <a:ln w="0"/>
              <a:solidFill>
                <a:schemeClr val="tx1"/>
              </a:solidFill>
              <a:effectLst>
                <a:outerShdw blurRad="38100" dist="19050" dir="2700000" algn="tl" rotWithShape="0">
                  <a:schemeClr val="dk1">
                    <a:alpha val="40000"/>
                  </a:schemeClr>
                </a:outerShdw>
              </a:effectLst>
            </a:endParaRPr>
          </a:p>
        </p:txBody>
      </p:sp>
      <p:pic>
        <p:nvPicPr>
          <p:cNvPr id="17" name="Picture 16" descr="Screen Clipping"/>
          <p:cNvPicPr>
            <a:picLocks noChangeAspect="1"/>
          </p:cNvPicPr>
          <p:nvPr/>
        </p:nvPicPr>
        <p:blipFill rotWithShape="1">
          <a:blip r:embed="rId7">
            <a:extLst>
              <a:ext uri="{28A0092B-C50C-407E-A947-70E740481C1C}">
                <a14:useLocalDpi xmlns:a14="http://schemas.microsoft.com/office/drawing/2010/main" val="0"/>
              </a:ext>
            </a:extLst>
          </a:blip>
          <a:srcRect l="10901" t="4778" r="16331" b="17105"/>
          <a:stretch/>
        </p:blipFill>
        <p:spPr>
          <a:xfrm>
            <a:off x="1405629" y="5729518"/>
            <a:ext cx="1543373" cy="583622"/>
          </a:xfrm>
          <a:prstGeom prst="rect">
            <a:avLst/>
          </a:prstGeom>
        </p:spPr>
      </p:pic>
      <p:sp>
        <p:nvSpPr>
          <p:cNvPr id="16" name="Flowchart: Off-page Connector 15"/>
          <p:cNvSpPr/>
          <p:nvPr/>
        </p:nvSpPr>
        <p:spPr>
          <a:xfrm>
            <a:off x="329641" y="3714145"/>
            <a:ext cx="988796" cy="677102"/>
          </a:xfrm>
          <a:prstGeom prst="flowChartOffpageConnector">
            <a:avLst/>
          </a:prstGeom>
          <a:solidFill>
            <a:srgbClr val="FFFF0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smtClean="0">
                <a:solidFill>
                  <a:schemeClr val="tx1"/>
                </a:solidFill>
              </a:rPr>
              <a:t>Search Results “Ghana”</a:t>
            </a:r>
            <a:endParaRPr lang="en-US" sz="1200" b="1" dirty="0">
              <a:solidFill>
                <a:schemeClr val="tx1"/>
              </a:solidFill>
            </a:endParaRPr>
          </a:p>
        </p:txBody>
      </p:sp>
      <p:sp>
        <p:nvSpPr>
          <p:cNvPr id="20" name="Right Brace 19"/>
          <p:cNvSpPr/>
          <p:nvPr/>
        </p:nvSpPr>
        <p:spPr>
          <a:xfrm>
            <a:off x="4933507" y="4801184"/>
            <a:ext cx="159489" cy="1386965"/>
          </a:xfrm>
          <a:prstGeom prst="rightBrace">
            <a:avLst/>
          </a:prstGeom>
          <a:solidFill>
            <a:srgbClr val="FFFF00"/>
          </a:solidFill>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2" name="Line Callout 1 21"/>
          <p:cNvSpPr/>
          <p:nvPr/>
        </p:nvSpPr>
        <p:spPr>
          <a:xfrm>
            <a:off x="5720317" y="5314848"/>
            <a:ext cx="2275367" cy="414670"/>
          </a:xfrm>
          <a:prstGeom prst="borderCallout1">
            <a:avLst>
              <a:gd name="adj1" fmla="val 18750"/>
              <a:gd name="adj2" fmla="val -8333"/>
              <a:gd name="adj3" fmla="val 48397"/>
              <a:gd name="adj4" fmla="val -26651"/>
            </a:avLst>
          </a:prstGeom>
          <a:solidFill>
            <a:srgbClr val="FFFF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accent1"/>
                </a:solidFill>
              </a:rPr>
              <a:t>Color coded result </a:t>
            </a:r>
            <a:endParaRPr lang="en-US" dirty="0">
              <a:solidFill>
                <a:schemeClr val="accent1"/>
              </a:solidFill>
            </a:endParaRPr>
          </a:p>
        </p:txBody>
      </p:sp>
      <p:sp>
        <p:nvSpPr>
          <p:cNvPr id="24" name="Line Callout 1 23"/>
          <p:cNvSpPr/>
          <p:nvPr/>
        </p:nvSpPr>
        <p:spPr>
          <a:xfrm>
            <a:off x="5575007" y="4328410"/>
            <a:ext cx="2840151" cy="303673"/>
          </a:xfrm>
          <a:prstGeom prst="borderCallout1">
            <a:avLst>
              <a:gd name="adj1" fmla="val 18750"/>
              <a:gd name="adj2" fmla="val -8333"/>
              <a:gd name="adj3" fmla="val 87417"/>
              <a:gd name="adj4" fmla="val -38984"/>
            </a:avLst>
          </a:prstGeom>
          <a:solidFill>
            <a:srgbClr val="FFFF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accent1"/>
                </a:solidFill>
              </a:rPr>
              <a:t>Color coded </a:t>
            </a:r>
            <a:r>
              <a:rPr lang="en-US" dirty="0" smtClean="0">
                <a:solidFill>
                  <a:schemeClr val="tx1"/>
                </a:solidFill>
              </a:rPr>
              <a:t>result filters </a:t>
            </a:r>
            <a:endParaRPr lang="en-US" dirty="0">
              <a:solidFill>
                <a:schemeClr val="tx1"/>
              </a:solidFill>
            </a:endParaRPr>
          </a:p>
        </p:txBody>
      </p:sp>
      <p:sp>
        <p:nvSpPr>
          <p:cNvPr id="25" name="Right Brace 24"/>
          <p:cNvSpPr/>
          <p:nvPr/>
        </p:nvSpPr>
        <p:spPr>
          <a:xfrm>
            <a:off x="4284922" y="4454997"/>
            <a:ext cx="152400" cy="277635"/>
          </a:xfrm>
          <a:prstGeom prst="rightBrace">
            <a:avLst/>
          </a:prstGeom>
          <a:solidFill>
            <a:srgbClr val="FFFF00"/>
          </a:solidFill>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3"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4400" y="4454997"/>
            <a:ext cx="1470428" cy="19933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7299199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 Summary</a:t>
            </a:r>
            <a:endParaRPr lang="en-US" dirty="0"/>
          </a:p>
        </p:txBody>
      </p:sp>
      <p:pic>
        <p:nvPicPr>
          <p:cNvPr id="4" name="Picture 3" descr="Machine generated alternative text: xQ Shaie Browser WebEx&#10;b Suggested Sites  Giob&amp; Business Develop...  Home  Login&#10;AbtKnoedge Resumes Projects Proposals Reports RepCap Admin. Sarah Moody A&#10;AbtKnowledge Search&#10;/ Modify Search S Link lo These Results  New Search&#10;Results 1— 100f 11328&#10;1. PROPOSAL view&#10;Proposal Number&#10;Proposal Name&#10;Proposal Title&#10;Division ! PractIce Area&#10;2. PROPOSAL view&#10;Proposal Number&#10;Proposal Name&#10;Proposal Title&#10;Submit Date&#10;Client&#10;Division I PractIce Area&#10;3. PROPOSAL view&#10;Proposal Number&#10;Proposal Name&#10;Proposal Title&#10;Submit Date&#10;Client&#10;Division 1 Practice Area&#10;4. PROPOSAL view&#10;Proposal Number&#10;Proposal Name&#10;Proposal Title&#10;Submit Date&#10;Client&#10;Division I Practice Area&#10;rsur 1543&#10;HEALTH_ED&#10;No prevew available&#10;PA_HEALTH&#10;4/18/1996&#10;PA. DEPT HLTH&#10;Health Policy&#10;No preview available&#10;HEALTH-SO&#10;6/25/1998&#10;FAHS&#10;Health Policy&#10;No preview available&#10;MT-HEALTH&#10;2114/1997&#10;MT&#10;Health Policy&#10;No preview available&#10;L PROPOSAL 717  LPROJECTI PROJECTTASlCI .i:(./F1LE 3986&#10;tì."/>
          <p:cNvPicPr>
            <a:picLocks noChangeAspect="1" noChangeArrowheads="1"/>
          </p:cNvPicPr>
          <p:nvPr/>
        </p:nvPicPr>
        <p:blipFill rotWithShape="1">
          <a:blip r:embed="rId3">
            <a:extLst>
              <a:ext uri="{28A0092B-C50C-407E-A947-70E740481C1C}">
                <a14:useLocalDpi xmlns:a14="http://schemas.microsoft.com/office/drawing/2010/main" val="0"/>
              </a:ext>
            </a:extLst>
          </a:blip>
          <a:srcRect b="18888"/>
          <a:stretch/>
        </p:blipFill>
        <p:spPr bwMode="auto">
          <a:xfrm>
            <a:off x="381720" y="1660634"/>
            <a:ext cx="4430905" cy="2404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descr="Screen Clipping"/>
          <p:cNvPicPr>
            <a:picLocks noChangeAspect="1"/>
          </p:cNvPicPr>
          <p:nvPr/>
        </p:nvPicPr>
        <p:blipFill rotWithShape="1">
          <a:blip r:embed="rId4">
            <a:extLst>
              <a:ext uri="{28A0092B-C50C-407E-A947-70E740481C1C}">
                <a14:useLocalDpi xmlns:a14="http://schemas.microsoft.com/office/drawing/2010/main" val="0"/>
              </a:ext>
            </a:extLst>
          </a:blip>
          <a:srcRect l="10901" t="4778" r="16331" b="17105"/>
          <a:stretch/>
        </p:blipFill>
        <p:spPr>
          <a:xfrm>
            <a:off x="4393205" y="3115441"/>
            <a:ext cx="4233438" cy="1893735"/>
          </a:xfrm>
          <a:prstGeom prst="rect">
            <a:avLst/>
          </a:prstGeom>
          <a:solidFill>
            <a:srgbClr val="FFFF00"/>
          </a:solidFill>
        </p:spPr>
      </p:pic>
      <p:pic>
        <p:nvPicPr>
          <p:cNvPr id="5" name="Picture 4" descr="Screen Clipping"/>
          <p:cNvPicPr>
            <a:picLocks noChangeAspect="1"/>
          </p:cNvPicPr>
          <p:nvPr/>
        </p:nvPicPr>
        <p:blipFill rotWithShape="1">
          <a:blip r:embed="rId4">
            <a:extLst>
              <a:ext uri="{28A0092B-C50C-407E-A947-70E740481C1C}">
                <a14:useLocalDpi xmlns:a14="http://schemas.microsoft.com/office/drawing/2010/main" val="0"/>
              </a:ext>
            </a:extLst>
          </a:blip>
          <a:srcRect l="10901" t="4778" r="16331" b="17105"/>
          <a:stretch/>
        </p:blipFill>
        <p:spPr>
          <a:xfrm>
            <a:off x="1347534" y="4065294"/>
            <a:ext cx="1702516" cy="684581"/>
          </a:xfrm>
          <a:prstGeom prst="rect">
            <a:avLst/>
          </a:prstGeom>
        </p:spPr>
      </p:pic>
      <p:cxnSp>
        <p:nvCxnSpPr>
          <p:cNvPr id="6" name="Straight Connector 5"/>
          <p:cNvCxnSpPr/>
          <p:nvPr/>
        </p:nvCxnSpPr>
        <p:spPr>
          <a:xfrm>
            <a:off x="1395658" y="4846127"/>
            <a:ext cx="0" cy="613611"/>
          </a:xfrm>
          <a:prstGeom prst="line">
            <a:avLst/>
          </a:prstGeom>
          <a:ln>
            <a:solidFill>
              <a:srgbClr val="FF00FF"/>
            </a:solidFill>
          </a:ln>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1455813" y="4882218"/>
            <a:ext cx="1354913" cy="253916"/>
          </a:xfrm>
          <a:prstGeom prst="rect">
            <a:avLst/>
          </a:prstGeom>
          <a:noFill/>
        </p:spPr>
        <p:txBody>
          <a:bodyPr wrap="square" rtlCol="0">
            <a:spAutoFit/>
          </a:bodyPr>
          <a:lstStyle/>
          <a:p>
            <a:r>
              <a:rPr lang="en-US" sz="1050" dirty="0" smtClean="0"/>
              <a:t>Boilerplates</a:t>
            </a:r>
            <a:endParaRPr lang="en-US" sz="1050" dirty="0"/>
          </a:p>
        </p:txBody>
      </p:sp>
      <p:sp>
        <p:nvSpPr>
          <p:cNvPr id="8" name="Rectangle 7"/>
          <p:cNvSpPr/>
          <p:nvPr/>
        </p:nvSpPr>
        <p:spPr>
          <a:xfrm>
            <a:off x="1155032" y="4065294"/>
            <a:ext cx="2249905" cy="816924"/>
          </a:xfrm>
          <a:prstGeom prst="rect">
            <a:avLst/>
          </a:prstGeom>
          <a:solidFill>
            <a:srgbClr val="FFFF00">
              <a:alpha val="18824"/>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0" name="Straight Connector 9"/>
          <p:cNvCxnSpPr/>
          <p:nvPr/>
        </p:nvCxnSpPr>
        <p:spPr>
          <a:xfrm flipV="1">
            <a:off x="3404937" y="3224463"/>
            <a:ext cx="988268" cy="840831"/>
          </a:xfrm>
          <a:prstGeom prst="line">
            <a:avLst/>
          </a:prstGeom>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3404937" y="4882218"/>
            <a:ext cx="988268" cy="126958"/>
          </a:xfrm>
          <a:prstGeom prst="line">
            <a:avLst/>
          </a:prstGeom>
        </p:spPr>
        <p:style>
          <a:lnRef idx="2">
            <a:schemeClr val="accent1"/>
          </a:lnRef>
          <a:fillRef idx="0">
            <a:schemeClr val="accent1"/>
          </a:fillRef>
          <a:effectRef idx="1">
            <a:schemeClr val="accent1"/>
          </a:effectRef>
          <a:fontRef idx="minor">
            <a:schemeClr val="tx1"/>
          </a:fontRef>
        </p:style>
      </p:cxnSp>
      <p:sp>
        <p:nvSpPr>
          <p:cNvPr id="14" name="Rounded Rectangle 13"/>
          <p:cNvSpPr/>
          <p:nvPr/>
        </p:nvSpPr>
        <p:spPr>
          <a:xfrm>
            <a:off x="541068" y="1863031"/>
            <a:ext cx="2863869" cy="294695"/>
          </a:xfrm>
          <a:prstGeom prst="round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smtClean="0">
                <a:solidFill>
                  <a:schemeClr val="tx1"/>
                </a:solidFill>
              </a:rPr>
              <a:t>Knowledge Hub Search </a:t>
            </a:r>
            <a:endParaRPr lang="en-US" b="1" dirty="0">
              <a:solidFill>
                <a:schemeClr val="tx1"/>
              </a:solidFill>
            </a:endParaRPr>
          </a:p>
        </p:txBody>
      </p:sp>
      <p:sp>
        <p:nvSpPr>
          <p:cNvPr id="15" name="Rectangle 14"/>
          <p:cNvSpPr/>
          <p:nvPr/>
        </p:nvSpPr>
        <p:spPr>
          <a:xfrm>
            <a:off x="4932946" y="2358190"/>
            <a:ext cx="3801979" cy="733926"/>
          </a:xfrm>
          <a:prstGeom prst="rect">
            <a:avLst/>
          </a:prstGeom>
          <a:solidFill>
            <a:srgbClr val="FFFF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Magnified project summary. User should be able to click from summary to </a:t>
            </a:r>
            <a:r>
              <a:rPr lang="en-US" dirty="0" err="1" smtClean="0">
                <a:solidFill>
                  <a:schemeClr val="tx1"/>
                </a:solidFill>
              </a:rPr>
              <a:t>to</a:t>
            </a:r>
            <a:r>
              <a:rPr lang="en-US" dirty="0" smtClean="0">
                <a:solidFill>
                  <a:schemeClr val="tx1"/>
                </a:solidFill>
              </a:rPr>
              <a:t> view details</a:t>
            </a:r>
            <a:endParaRPr lang="en-US" dirty="0">
              <a:solidFill>
                <a:schemeClr val="tx1"/>
              </a:solidFill>
            </a:endParaRPr>
          </a:p>
        </p:txBody>
      </p:sp>
      <p:pic>
        <p:nvPicPr>
          <p:cNvPr id="3074"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96180" y="5136134"/>
            <a:ext cx="7267698" cy="19907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1824270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 Details From Oracle</a:t>
            </a:r>
            <a:endParaRPr lang="en-US" dirty="0"/>
          </a:p>
        </p:txBody>
      </p:sp>
      <p:grpSp>
        <p:nvGrpSpPr>
          <p:cNvPr id="5" name="Group 4"/>
          <p:cNvGrpSpPr/>
          <p:nvPr/>
        </p:nvGrpSpPr>
        <p:grpSpPr>
          <a:xfrm>
            <a:off x="732889" y="1490392"/>
            <a:ext cx="6016827" cy="3177861"/>
            <a:chOff x="732889" y="1490392"/>
            <a:chExt cx="7678222" cy="3877216"/>
          </a:xfrm>
        </p:grpSpPr>
        <p:pic>
          <p:nvPicPr>
            <p:cNvPr id="3" name="Picture 2"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2889" y="1490392"/>
              <a:ext cx="7678222" cy="3877216"/>
            </a:xfrm>
            <a:prstGeom prst="rect">
              <a:avLst/>
            </a:prstGeom>
          </p:spPr>
        </p:pic>
        <p:sp>
          <p:nvSpPr>
            <p:cNvPr id="4" name="Rounded Rectangle 3"/>
            <p:cNvSpPr/>
            <p:nvPr/>
          </p:nvSpPr>
          <p:spPr>
            <a:xfrm>
              <a:off x="1937084" y="1744579"/>
              <a:ext cx="6388769" cy="240632"/>
            </a:xfrm>
            <a:prstGeom prst="round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6" name="Line Callout 2 5"/>
          <p:cNvSpPr/>
          <p:nvPr/>
        </p:nvSpPr>
        <p:spPr>
          <a:xfrm>
            <a:off x="950495" y="4397541"/>
            <a:ext cx="1359568" cy="270711"/>
          </a:xfrm>
          <a:prstGeom prst="borderCallout2">
            <a:avLst>
              <a:gd name="adj1" fmla="val 67639"/>
              <a:gd name="adj2" fmla="val 100517"/>
              <a:gd name="adj3" fmla="val 63194"/>
              <a:gd name="adj4" fmla="val 163864"/>
              <a:gd name="adj5" fmla="val -607498"/>
              <a:gd name="adj6" fmla="val 261298"/>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solidFill>
                  <a:schemeClr val="tx1"/>
                </a:solidFill>
              </a:rPr>
              <a:t>Include Abt Staff</a:t>
            </a:r>
            <a:endParaRPr lang="en-US" sz="1100" b="1" dirty="0">
              <a:solidFill>
                <a:schemeClr val="tx1"/>
              </a:solidFill>
            </a:endParaRPr>
          </a:p>
        </p:txBody>
      </p:sp>
      <p:pic>
        <p:nvPicPr>
          <p:cNvPr id="11" name="Picture 10"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28263" y="3019926"/>
            <a:ext cx="5231749" cy="2466474"/>
          </a:xfrm>
          <a:prstGeom prst="rect">
            <a:avLst/>
          </a:prstGeom>
        </p:spPr>
      </p:pic>
      <p:sp>
        <p:nvSpPr>
          <p:cNvPr id="7" name="Rectangle 6"/>
          <p:cNvSpPr/>
          <p:nvPr/>
        </p:nvSpPr>
        <p:spPr>
          <a:xfrm>
            <a:off x="4572000" y="2650594"/>
            <a:ext cx="2960362" cy="369332"/>
          </a:xfrm>
          <a:prstGeom prst="rect">
            <a:avLst/>
          </a:prstGeom>
          <a:solidFill>
            <a:srgbClr val="FFFF00"/>
          </a:solidFill>
        </p:spPr>
        <p:txBody>
          <a:bodyPr wrap="none">
            <a:spAutoFit/>
          </a:bodyPr>
          <a:lstStyle/>
          <a:p>
            <a:r>
              <a:rPr lang="en-US" dirty="0"/>
              <a:t>Abt Staff Details (from oracle)</a:t>
            </a:r>
          </a:p>
        </p:txBody>
      </p:sp>
    </p:spTree>
    <p:extLst>
      <p:ext uri="{BB962C8B-B14F-4D97-AF65-F5344CB8AC3E}">
        <p14:creationId xmlns:p14="http://schemas.microsoft.com/office/powerpoint/2010/main" val="113523801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2000" dirty="0" smtClean="0"/>
              <a:t>Project Details (from </a:t>
            </a:r>
            <a:r>
              <a:rPr lang="en-US" sz="2000" dirty="0" err="1" smtClean="0"/>
              <a:t>AbtK</a:t>
            </a:r>
            <a:r>
              <a:rPr lang="en-US" sz="2000" dirty="0" smtClean="0"/>
              <a:t> that users can add and edit in the future (within </a:t>
            </a:r>
            <a:r>
              <a:rPr lang="en-US" sz="2000" dirty="0" err="1" smtClean="0"/>
              <a:t>sharepoint</a:t>
            </a:r>
            <a:r>
              <a:rPr lang="en-US" dirty="0" smtClean="0"/>
              <a:t>)</a:t>
            </a:r>
            <a:endParaRPr lang="en-US" dirty="0"/>
          </a:p>
        </p:txBody>
      </p:sp>
      <p:grpSp>
        <p:nvGrpSpPr>
          <p:cNvPr id="3" name="Group 2"/>
          <p:cNvGrpSpPr/>
          <p:nvPr/>
        </p:nvGrpSpPr>
        <p:grpSpPr>
          <a:xfrm>
            <a:off x="2044331" y="1490392"/>
            <a:ext cx="6016827" cy="3177861"/>
            <a:chOff x="732889" y="1490392"/>
            <a:chExt cx="7678222" cy="3877216"/>
          </a:xfrm>
        </p:grpSpPr>
        <p:pic>
          <p:nvPicPr>
            <p:cNvPr id="4" name="Picture 3"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2889" y="1490392"/>
              <a:ext cx="7678222" cy="3877216"/>
            </a:xfrm>
            <a:prstGeom prst="rect">
              <a:avLst/>
            </a:prstGeom>
          </p:spPr>
        </p:pic>
        <p:sp>
          <p:nvSpPr>
            <p:cNvPr id="5" name="Rounded Rectangle 4"/>
            <p:cNvSpPr/>
            <p:nvPr/>
          </p:nvSpPr>
          <p:spPr>
            <a:xfrm>
              <a:off x="1937084" y="1744579"/>
              <a:ext cx="6388769" cy="240632"/>
            </a:xfrm>
            <a:prstGeom prst="round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6" name="Rectangle 5"/>
          <p:cNvSpPr/>
          <p:nvPr/>
        </p:nvSpPr>
        <p:spPr>
          <a:xfrm>
            <a:off x="2261936" y="4397542"/>
            <a:ext cx="2081463" cy="208338"/>
          </a:xfrm>
          <a:prstGeom prst="rect">
            <a:avLst/>
          </a:prstGeom>
          <a:solidFill>
            <a:srgbClr val="FFFF0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solidFill>
                  <a:schemeClr val="tx1"/>
                </a:solidFill>
              </a:rPr>
              <a:t>Included Abt Staff from oracle</a:t>
            </a:r>
            <a:endParaRPr lang="en-US" sz="1100" b="1" dirty="0">
              <a:solidFill>
                <a:schemeClr val="tx1"/>
              </a:solidFill>
            </a:endParaRPr>
          </a:p>
        </p:txBody>
      </p:sp>
      <p:sp>
        <p:nvSpPr>
          <p:cNvPr id="7" name="Rectangle 6"/>
          <p:cNvSpPr/>
          <p:nvPr/>
        </p:nvSpPr>
        <p:spPr>
          <a:xfrm>
            <a:off x="2024674" y="1392239"/>
            <a:ext cx="6385400" cy="3276014"/>
          </a:xfrm>
          <a:prstGeom prst="rect">
            <a:avLst/>
          </a:prstGeom>
          <a:solidFill>
            <a:srgbClr val="4BACC6">
              <a:alpha val="1098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a:off x="2024674" y="4668253"/>
            <a:ext cx="6385400" cy="923330"/>
          </a:xfrm>
          <a:prstGeom prst="rect">
            <a:avLst/>
          </a:prstGeom>
          <a:solidFill>
            <a:schemeClr val="accent3"/>
          </a:solidFill>
        </p:spPr>
        <p:txBody>
          <a:bodyPr wrap="square" rtlCol="0">
            <a:spAutoFit/>
          </a:bodyPr>
          <a:lstStyle/>
          <a:p>
            <a:r>
              <a:rPr lang="en-US" dirty="0" smtClean="0">
                <a:solidFill>
                  <a:schemeClr val="bg1"/>
                </a:solidFill>
              </a:rPr>
              <a:t>Project Description (once migrated, users add/edit)</a:t>
            </a:r>
          </a:p>
          <a:p>
            <a:r>
              <a:rPr lang="en-US" dirty="0">
                <a:solidFill>
                  <a:schemeClr val="bg1"/>
                </a:solidFill>
              </a:rPr>
              <a:t>Project Tags (from term store</a:t>
            </a:r>
            <a:r>
              <a:rPr lang="en-US" dirty="0" smtClean="0">
                <a:solidFill>
                  <a:schemeClr val="bg1"/>
                </a:solidFill>
              </a:rPr>
              <a:t>)</a:t>
            </a:r>
          </a:p>
          <a:p>
            <a:r>
              <a:rPr lang="en-US" dirty="0" smtClean="0">
                <a:solidFill>
                  <a:schemeClr val="bg1"/>
                </a:solidFill>
              </a:rPr>
              <a:t>Project Documents (once migrated, users add/edit)</a:t>
            </a:r>
            <a:endParaRPr lang="en-US" dirty="0">
              <a:solidFill>
                <a:schemeClr val="bg1"/>
              </a:solidFill>
            </a:endParaRPr>
          </a:p>
        </p:txBody>
      </p:sp>
      <p:sp>
        <p:nvSpPr>
          <p:cNvPr id="9" name="Line Callout 1 8"/>
          <p:cNvSpPr/>
          <p:nvPr/>
        </p:nvSpPr>
        <p:spPr>
          <a:xfrm>
            <a:off x="1378026" y="1490392"/>
            <a:ext cx="388977" cy="2997387"/>
          </a:xfrm>
          <a:prstGeom prst="borderCallout1">
            <a:avLst>
              <a:gd name="adj1" fmla="val 33333"/>
              <a:gd name="adj2" fmla="val 103044"/>
              <a:gd name="adj3" fmla="val 48630"/>
              <a:gd name="adj4" fmla="val 144636"/>
            </a:avLst>
          </a:prstGeom>
          <a:solidFill>
            <a:srgbClr val="FFFF00"/>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dirty="0" smtClean="0">
                <a:solidFill>
                  <a:schemeClr val="tx1"/>
                </a:solidFill>
              </a:rPr>
              <a:t>From Oracle Feed</a:t>
            </a:r>
            <a:endParaRPr lang="en-US" dirty="0">
              <a:solidFill>
                <a:schemeClr val="tx1"/>
              </a:solidFill>
            </a:endParaRPr>
          </a:p>
        </p:txBody>
      </p:sp>
      <p:sp>
        <p:nvSpPr>
          <p:cNvPr id="10" name="Line Callout 1 9"/>
          <p:cNvSpPr/>
          <p:nvPr/>
        </p:nvSpPr>
        <p:spPr>
          <a:xfrm>
            <a:off x="1378026" y="4605880"/>
            <a:ext cx="388977" cy="1794920"/>
          </a:xfrm>
          <a:prstGeom prst="borderCallout1">
            <a:avLst>
              <a:gd name="adj1" fmla="val 33333"/>
              <a:gd name="adj2" fmla="val 103044"/>
              <a:gd name="adj3" fmla="val 27770"/>
              <a:gd name="adj4" fmla="val 150764"/>
            </a:avLst>
          </a:prstGeom>
          <a:solidFill>
            <a:srgbClr val="FFFF00"/>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1200" b="1" dirty="0" smtClean="0">
                <a:solidFill>
                  <a:schemeClr val="tx1"/>
                </a:solidFill>
              </a:rPr>
              <a:t>Added to record manually (currently in </a:t>
            </a:r>
            <a:r>
              <a:rPr lang="en-US" sz="1200" b="1" dirty="0" err="1" smtClean="0">
                <a:solidFill>
                  <a:schemeClr val="tx1"/>
                </a:solidFill>
              </a:rPr>
              <a:t>abt</a:t>
            </a:r>
            <a:r>
              <a:rPr lang="en-US" sz="1200" b="1" dirty="0" smtClean="0">
                <a:solidFill>
                  <a:schemeClr val="tx1"/>
                </a:solidFill>
              </a:rPr>
              <a:t> K)</a:t>
            </a:r>
            <a:endParaRPr lang="en-US" sz="1200" b="1" dirty="0">
              <a:solidFill>
                <a:schemeClr val="tx1"/>
              </a:solidFill>
            </a:endParaRPr>
          </a:p>
        </p:txBody>
      </p:sp>
    </p:spTree>
    <p:extLst>
      <p:ext uri="{BB962C8B-B14F-4D97-AF65-F5344CB8AC3E}">
        <p14:creationId xmlns:p14="http://schemas.microsoft.com/office/powerpoint/2010/main" val="169200939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1800" dirty="0"/>
              <a:t>On the consolidated project page view (slide above)</a:t>
            </a:r>
            <a:endParaRPr lang="en-US" dirty="0"/>
          </a:p>
        </p:txBody>
      </p:sp>
      <p:graphicFrame>
        <p:nvGraphicFramePr>
          <p:cNvPr id="11" name="Table 10"/>
          <p:cNvGraphicFramePr>
            <a:graphicFrameLocks noGrp="1"/>
          </p:cNvGraphicFramePr>
          <p:nvPr>
            <p:extLst>
              <p:ext uri="{D42A27DB-BD31-4B8C-83A1-F6EECF244321}">
                <p14:modId xmlns:p14="http://schemas.microsoft.com/office/powerpoint/2010/main" val="2112279897"/>
              </p:ext>
            </p:extLst>
          </p:nvPr>
        </p:nvGraphicFramePr>
        <p:xfrm>
          <a:off x="770380" y="1648780"/>
          <a:ext cx="4958908" cy="4646614"/>
        </p:xfrm>
        <a:graphic>
          <a:graphicData uri="http://schemas.openxmlformats.org/drawingml/2006/table">
            <a:tbl>
              <a:tblPr firstRow="1" bandRow="1">
                <a:tableStyleId>{5C22544A-7EE6-4342-B048-85BDC9FD1C3A}</a:tableStyleId>
              </a:tblPr>
              <a:tblGrid>
                <a:gridCol w="2018176"/>
                <a:gridCol w="2940732"/>
              </a:tblGrid>
              <a:tr h="1946276">
                <a:tc rowSpan="3">
                  <a:txBody>
                    <a:bodyPr/>
                    <a:lstStyle/>
                    <a:p>
                      <a:r>
                        <a:rPr lang="en-US" dirty="0" smtClean="0">
                          <a:solidFill>
                            <a:schemeClr val="tx1"/>
                          </a:solidFill>
                        </a:rPr>
                        <a:t>Project</a:t>
                      </a:r>
                      <a:r>
                        <a:rPr lang="en-US" baseline="0" dirty="0" smtClean="0">
                          <a:solidFill>
                            <a:schemeClr val="tx1"/>
                          </a:solidFill>
                        </a:rPr>
                        <a:t> Details From Oracle (quick edit for terms and good reference. Maintain read only for fields coming from oracle)</a:t>
                      </a:r>
                    </a:p>
                    <a:p>
                      <a:endParaRPr lang="en-US" baseline="0" dirty="0" smtClean="0">
                        <a:solidFill>
                          <a:schemeClr val="tx1"/>
                        </a:solidFill>
                      </a:endParaRPr>
                    </a:p>
                    <a:p>
                      <a:r>
                        <a:rPr lang="en-US" baseline="0" dirty="0" smtClean="0">
                          <a:solidFill>
                            <a:schemeClr val="tx1"/>
                          </a:solidFill>
                        </a:rPr>
                        <a:t>+</a:t>
                      </a:r>
                    </a:p>
                    <a:p>
                      <a:endParaRPr lang="en-US" baseline="0" dirty="0" smtClean="0">
                        <a:solidFill>
                          <a:schemeClr val="tx1"/>
                        </a:solidFill>
                      </a:endParaRPr>
                    </a:p>
                    <a:p>
                      <a:r>
                        <a:rPr lang="en-US" baseline="0" dirty="0" smtClean="0">
                          <a:solidFill>
                            <a:schemeClr val="tx1"/>
                          </a:solidFill>
                        </a:rPr>
                        <a:t>Terms (modify)</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200" dirty="0" smtClean="0">
                          <a:solidFill>
                            <a:schemeClr val="tx1"/>
                          </a:solidFill>
                        </a:rPr>
                        <a:t>Project</a:t>
                      </a:r>
                      <a:r>
                        <a:rPr lang="en-US" sz="1200" baseline="0" dirty="0" smtClean="0">
                          <a:solidFill>
                            <a:schemeClr val="tx1"/>
                          </a:solidFill>
                        </a:rPr>
                        <a:t> Descriptions (ability to </a:t>
                      </a:r>
                      <a:r>
                        <a:rPr lang="en-US" sz="1200" baseline="0" dirty="0" smtClean="0">
                          <a:solidFill>
                            <a:schemeClr val="accent1"/>
                          </a:solidFill>
                        </a:rPr>
                        <a:t>quick edit</a:t>
                      </a:r>
                      <a:r>
                        <a:rPr lang="en-US" sz="1200" baseline="0" dirty="0" smtClean="0">
                          <a:solidFill>
                            <a:schemeClr val="tx1"/>
                          </a:solidFill>
                        </a:rPr>
                        <a:t>, add </a:t>
                      </a:r>
                      <a:r>
                        <a:rPr lang="en-US" sz="1200" baseline="0" dirty="0" smtClean="0">
                          <a:solidFill>
                            <a:srgbClr val="00B050"/>
                          </a:solidFill>
                        </a:rPr>
                        <a:t>and modify)</a:t>
                      </a:r>
                    </a:p>
                    <a:p>
                      <a:r>
                        <a:rPr lang="en-US" sz="1200" baseline="0" dirty="0" smtClean="0">
                          <a:solidFill>
                            <a:srgbClr val="00B050"/>
                          </a:solidFill>
                        </a:rPr>
                        <a:t>Flat File</a:t>
                      </a:r>
                    </a:p>
                    <a:p>
                      <a:endParaRPr lang="en-US" sz="1200" baseline="0" dirty="0" smtClean="0">
                        <a:solidFill>
                          <a:schemeClr val="tx1"/>
                        </a:solidFill>
                      </a:endParaRPr>
                    </a:p>
                    <a:p>
                      <a:endParaRPr 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1485900">
                <a:tc vMerge="1">
                  <a:txBody>
                    <a:bodyPr/>
                    <a:lstStyle/>
                    <a:p>
                      <a:endParaRPr lang="en-US" dirty="0"/>
                    </a:p>
                  </a:txBody>
                  <a:tcPr/>
                </a:tc>
                <a:tc>
                  <a:txBody>
                    <a:bodyPr/>
                    <a:lstStyle/>
                    <a:p>
                      <a:r>
                        <a:rPr lang="en-US" sz="1200" dirty="0" smtClean="0">
                          <a:solidFill>
                            <a:srgbClr val="00B050"/>
                          </a:solidFill>
                        </a:rPr>
                        <a:t>Project Documents (ability to Upload/add/modify)</a:t>
                      </a:r>
                    </a:p>
                    <a:p>
                      <a:endParaRPr 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1214438">
                <a:tc vMerge="1">
                  <a:txBody>
                    <a:bodyPr/>
                    <a:lstStyle/>
                    <a:p>
                      <a:endParaRPr lang="en-US" dirty="0"/>
                    </a:p>
                  </a:txBody>
                  <a:tcPr/>
                </a:tc>
                <a:tc>
                  <a:txBody>
                    <a:bodyPr/>
                    <a:lstStyle/>
                    <a:p>
                      <a:r>
                        <a:rPr lang="en-US" sz="1200" dirty="0" smtClean="0">
                          <a:solidFill>
                            <a:schemeClr val="tx1"/>
                          </a:solidFill>
                        </a:rPr>
                        <a:t>Project Team (Read only)</a:t>
                      </a:r>
                      <a:endParaRPr 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3198339498"/>
              </p:ext>
            </p:extLst>
          </p:nvPr>
        </p:nvGraphicFramePr>
        <p:xfrm>
          <a:off x="3297538" y="2225676"/>
          <a:ext cx="2317449" cy="1168400"/>
        </p:xfrm>
        <a:graphic>
          <a:graphicData uri="http://schemas.openxmlformats.org/drawingml/2006/table">
            <a:tbl>
              <a:tblPr firstRow="1" bandRow="1">
                <a:tableStyleId>{5C22544A-7EE6-4342-B048-85BDC9FD1C3A}</a:tableStyleId>
              </a:tblPr>
              <a:tblGrid>
                <a:gridCol w="772483"/>
                <a:gridCol w="772483"/>
                <a:gridCol w="772483"/>
              </a:tblGrid>
              <a:tr h="370840">
                <a:tc>
                  <a:txBody>
                    <a:bodyPr/>
                    <a:lstStyle/>
                    <a:p>
                      <a:r>
                        <a:rPr lang="en-US" sz="1100" dirty="0" smtClean="0"/>
                        <a:t>Description Title</a:t>
                      </a:r>
                      <a:endParaRPr lang="en-US" sz="1100" dirty="0"/>
                    </a:p>
                  </a:txBody>
                  <a:tcPr/>
                </a:tc>
                <a:tc>
                  <a:txBody>
                    <a:bodyPr/>
                    <a:lstStyle/>
                    <a:p>
                      <a:r>
                        <a:rPr lang="en-US" sz="1100" dirty="0" smtClean="0"/>
                        <a:t>Project</a:t>
                      </a:r>
                      <a:r>
                        <a:rPr lang="en-US" sz="1100" baseline="0" dirty="0" smtClean="0"/>
                        <a:t> Overview</a:t>
                      </a:r>
                      <a:endParaRPr lang="en-US" sz="1100" dirty="0"/>
                    </a:p>
                  </a:txBody>
                  <a:tcPr/>
                </a:tc>
                <a:tc>
                  <a:txBody>
                    <a:bodyPr/>
                    <a:lstStyle/>
                    <a:p>
                      <a:r>
                        <a:rPr lang="en-US" sz="1100" dirty="0" smtClean="0"/>
                        <a:t>Description Type</a:t>
                      </a:r>
                      <a:endParaRPr lang="en-US" sz="1100" dirty="0"/>
                    </a:p>
                  </a:txBody>
                  <a:tcPr/>
                </a:tc>
              </a:tr>
              <a:tr h="370840">
                <a:tc>
                  <a:txBody>
                    <a:bodyPr/>
                    <a:lstStyle/>
                    <a:p>
                      <a:r>
                        <a:rPr lang="en-US" sz="1100" u="sng" dirty="0" smtClean="0"/>
                        <a:t>XXXX</a:t>
                      </a:r>
                      <a:endParaRPr lang="en-US" sz="1100" u="sng" dirty="0"/>
                    </a:p>
                  </a:txBody>
                  <a:tcPr/>
                </a:tc>
                <a:tc>
                  <a:txBody>
                    <a:bodyPr/>
                    <a:lstStyle/>
                    <a:p>
                      <a:endParaRPr lang="en-US" sz="1100" dirty="0"/>
                    </a:p>
                  </a:txBody>
                  <a:tcPr/>
                </a:tc>
                <a:tc>
                  <a:txBody>
                    <a:bodyPr/>
                    <a:lstStyle/>
                    <a:p>
                      <a:r>
                        <a:rPr lang="en-US" sz="1100" dirty="0" smtClean="0"/>
                        <a:t>Primary</a:t>
                      </a:r>
                      <a:endParaRPr lang="en-US" sz="1100" dirty="0"/>
                    </a:p>
                  </a:txBody>
                  <a:tcPr/>
                </a:tc>
              </a:tr>
              <a:tr h="370840">
                <a:tc>
                  <a:txBody>
                    <a:bodyPr/>
                    <a:lstStyle/>
                    <a:p>
                      <a:r>
                        <a:rPr lang="en-US" sz="1100" u="sng" dirty="0" smtClean="0"/>
                        <a:t>YYYY</a:t>
                      </a:r>
                      <a:endParaRPr lang="en-US" sz="1100" u="sng" dirty="0"/>
                    </a:p>
                  </a:txBody>
                  <a:tcPr/>
                </a:tc>
                <a:tc>
                  <a:txBody>
                    <a:bodyPr/>
                    <a:lstStyle/>
                    <a:p>
                      <a:endParaRPr lang="en-US" sz="1100" dirty="0"/>
                    </a:p>
                  </a:txBody>
                  <a:tcPr/>
                </a:tc>
                <a:tc>
                  <a:txBody>
                    <a:bodyPr/>
                    <a:lstStyle/>
                    <a:p>
                      <a:r>
                        <a:rPr lang="en-US" sz="1100" dirty="0" smtClean="0"/>
                        <a:t>Alternate</a:t>
                      </a:r>
                      <a:endParaRPr lang="en-US" sz="1100" dirty="0"/>
                    </a:p>
                  </a:txBody>
                  <a:tcPr/>
                </a:tc>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597842165"/>
              </p:ext>
            </p:extLst>
          </p:nvPr>
        </p:nvGraphicFramePr>
        <p:xfrm>
          <a:off x="2914651" y="4002979"/>
          <a:ext cx="2700336" cy="944662"/>
        </p:xfrm>
        <a:graphic>
          <a:graphicData uri="http://schemas.openxmlformats.org/drawingml/2006/table">
            <a:tbl>
              <a:tblPr firstRow="1" bandRow="1">
                <a:tableStyleId>{5C22544A-7EE6-4342-B048-85BDC9FD1C3A}</a:tableStyleId>
              </a:tblPr>
              <a:tblGrid>
                <a:gridCol w="771524"/>
                <a:gridCol w="1028700"/>
                <a:gridCol w="900112"/>
              </a:tblGrid>
              <a:tr h="325444">
                <a:tc>
                  <a:txBody>
                    <a:bodyPr/>
                    <a:lstStyle/>
                    <a:p>
                      <a:r>
                        <a:rPr lang="en-US" sz="1000" dirty="0" smtClean="0"/>
                        <a:t>Document</a:t>
                      </a:r>
                      <a:r>
                        <a:rPr lang="en-US" sz="1000" baseline="0" dirty="0" smtClean="0"/>
                        <a:t> </a:t>
                      </a:r>
                      <a:r>
                        <a:rPr lang="en-US" sz="1000" dirty="0" smtClean="0"/>
                        <a:t>Property</a:t>
                      </a:r>
                      <a:endParaRPr lang="en-US" sz="1000" dirty="0"/>
                    </a:p>
                  </a:txBody>
                  <a:tcPr/>
                </a:tc>
                <a:tc>
                  <a:txBody>
                    <a:bodyPr/>
                    <a:lstStyle/>
                    <a:p>
                      <a:r>
                        <a:rPr lang="en-US" sz="1000" dirty="0" smtClean="0"/>
                        <a:t>Document Name</a:t>
                      </a:r>
                      <a:endParaRPr lang="en-US" sz="1000" dirty="0"/>
                    </a:p>
                  </a:txBody>
                  <a:tcPr/>
                </a:tc>
                <a:tc>
                  <a:txBody>
                    <a:bodyPr/>
                    <a:lstStyle/>
                    <a:p>
                      <a:r>
                        <a:rPr lang="en-US" sz="1000" dirty="0" smtClean="0"/>
                        <a:t>Date (TBD)</a:t>
                      </a:r>
                      <a:endParaRPr lang="en-US" sz="1000" dirty="0"/>
                    </a:p>
                  </a:txBody>
                  <a:tcPr/>
                </a:tc>
              </a:tr>
              <a:tr h="220874">
                <a:tc>
                  <a:txBody>
                    <a:bodyPr/>
                    <a:lstStyle/>
                    <a:p>
                      <a:r>
                        <a:rPr lang="en-US" sz="1000" u="sng" dirty="0" smtClean="0"/>
                        <a:t>Detail</a:t>
                      </a:r>
                      <a:endParaRPr lang="en-US" sz="1000" u="sng" dirty="0"/>
                    </a:p>
                  </a:txBody>
                  <a:tcPr/>
                </a:tc>
                <a:tc>
                  <a:txBody>
                    <a:bodyPr/>
                    <a:lstStyle/>
                    <a:p>
                      <a:r>
                        <a:rPr lang="en-US" sz="1000" u="sng" dirty="0" smtClean="0"/>
                        <a:t>This</a:t>
                      </a:r>
                      <a:r>
                        <a:rPr lang="en-US" sz="1000" u="sng" baseline="0" dirty="0" smtClean="0"/>
                        <a:t> is a name</a:t>
                      </a:r>
                      <a:endParaRPr lang="en-US" sz="1000" u="sng" dirty="0"/>
                    </a:p>
                  </a:txBody>
                  <a:tcPr/>
                </a:tc>
                <a:tc>
                  <a:txBody>
                    <a:bodyPr/>
                    <a:lstStyle/>
                    <a:p>
                      <a:r>
                        <a:rPr lang="en-US" sz="1000" dirty="0" smtClean="0"/>
                        <a:t>##/##/####</a:t>
                      </a:r>
                      <a:endParaRPr lang="en-US" sz="1000" dirty="0"/>
                    </a:p>
                  </a:txBody>
                  <a:tcPr/>
                </a:tc>
              </a:tr>
              <a:tr h="304582">
                <a:tc>
                  <a:txBody>
                    <a:bodyPr/>
                    <a:lstStyle/>
                    <a:p>
                      <a:r>
                        <a:rPr lang="en-US" sz="1000" u="sng" dirty="0" smtClean="0"/>
                        <a:t>Detail</a:t>
                      </a:r>
                      <a:endParaRPr lang="en-US" sz="1000" dirty="0"/>
                    </a:p>
                  </a:txBody>
                  <a:tcPr/>
                </a:tc>
                <a:tc>
                  <a:txBody>
                    <a:bodyPr/>
                    <a:lstStyle/>
                    <a:p>
                      <a:r>
                        <a:rPr lang="en-US" sz="1000" u="sng" dirty="0" smtClean="0"/>
                        <a:t>Deepa</a:t>
                      </a:r>
                      <a:r>
                        <a:rPr lang="en-US" sz="1000" u="sng" baseline="0" dirty="0" smtClean="0"/>
                        <a:t> Sarah</a:t>
                      </a:r>
                      <a:endParaRPr lang="en-US" sz="1000" u="sng" dirty="0"/>
                    </a:p>
                  </a:txBody>
                  <a:tcPr/>
                </a:tc>
                <a:tc>
                  <a:txBody>
                    <a:bodyPr/>
                    <a:lstStyle/>
                    <a:p>
                      <a:r>
                        <a:rPr lang="en-US" sz="1000" dirty="0" smtClean="0"/>
                        <a:t>##/##/####</a:t>
                      </a:r>
                      <a:endParaRPr lang="en-US" sz="1000" dirty="0"/>
                    </a:p>
                  </a:txBody>
                  <a:tcPr/>
                </a:tc>
              </a:tr>
            </a:tbl>
          </a:graphicData>
        </a:graphic>
      </p:graphicFrame>
      <p:cxnSp>
        <p:nvCxnSpPr>
          <p:cNvPr id="4" name="Straight Arrow Connector 3"/>
          <p:cNvCxnSpPr/>
          <p:nvPr/>
        </p:nvCxnSpPr>
        <p:spPr>
          <a:xfrm flipV="1">
            <a:off x="3757613" y="2225676"/>
            <a:ext cx="2857500" cy="61753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 name="TextBox 4"/>
          <p:cNvSpPr txBox="1"/>
          <p:nvPr/>
        </p:nvSpPr>
        <p:spPr>
          <a:xfrm>
            <a:off x="6453678" y="1985963"/>
            <a:ext cx="2014538" cy="646331"/>
          </a:xfrm>
          <a:prstGeom prst="rect">
            <a:avLst/>
          </a:prstGeom>
          <a:noFill/>
        </p:spPr>
        <p:txBody>
          <a:bodyPr wrap="square" rtlCol="0">
            <a:spAutoFit/>
          </a:bodyPr>
          <a:lstStyle/>
          <a:p>
            <a:r>
              <a:rPr lang="en-US" sz="1200" dirty="0" smtClean="0">
                <a:solidFill>
                  <a:srgbClr val="00B050"/>
                </a:solidFill>
              </a:rPr>
              <a:t>The description title takes the user to the description details</a:t>
            </a:r>
            <a:endParaRPr lang="en-US" sz="1200" dirty="0">
              <a:solidFill>
                <a:srgbClr val="00B050"/>
              </a:solidFill>
            </a:endParaRPr>
          </a:p>
        </p:txBody>
      </p:sp>
      <p:cxnSp>
        <p:nvCxnSpPr>
          <p:cNvPr id="9" name="Straight Arrow Connector 8"/>
          <p:cNvCxnSpPr/>
          <p:nvPr/>
        </p:nvCxnSpPr>
        <p:spPr>
          <a:xfrm flipV="1">
            <a:off x="3297538" y="3421054"/>
            <a:ext cx="2857500" cy="105425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6074566" y="3075583"/>
            <a:ext cx="2014538" cy="830997"/>
          </a:xfrm>
          <a:prstGeom prst="rect">
            <a:avLst/>
          </a:prstGeom>
          <a:noFill/>
        </p:spPr>
        <p:txBody>
          <a:bodyPr wrap="square" rtlCol="0">
            <a:spAutoFit/>
          </a:bodyPr>
          <a:lstStyle/>
          <a:p>
            <a:r>
              <a:rPr lang="en-US" sz="1200" dirty="0" smtClean="0">
                <a:solidFill>
                  <a:srgbClr val="00B050"/>
                </a:solidFill>
              </a:rPr>
              <a:t>The document property takes the user to the document field details where they can see tags</a:t>
            </a:r>
            <a:endParaRPr lang="en-US" sz="1200" dirty="0">
              <a:solidFill>
                <a:srgbClr val="00B050"/>
              </a:solidFill>
            </a:endParaRPr>
          </a:p>
        </p:txBody>
      </p:sp>
      <p:cxnSp>
        <p:nvCxnSpPr>
          <p:cNvPr id="13" name="Straight Arrow Connector 12"/>
          <p:cNvCxnSpPr>
            <a:endCxn id="15" idx="1"/>
          </p:cNvCxnSpPr>
          <p:nvPr/>
        </p:nvCxnSpPr>
        <p:spPr>
          <a:xfrm flipV="1">
            <a:off x="4412947" y="4647685"/>
            <a:ext cx="1850231" cy="17309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6263178" y="4416852"/>
            <a:ext cx="2014538" cy="461665"/>
          </a:xfrm>
          <a:prstGeom prst="rect">
            <a:avLst/>
          </a:prstGeom>
          <a:noFill/>
        </p:spPr>
        <p:txBody>
          <a:bodyPr wrap="square" rtlCol="0">
            <a:spAutoFit/>
          </a:bodyPr>
          <a:lstStyle/>
          <a:p>
            <a:r>
              <a:rPr lang="en-US" sz="1200" dirty="0" smtClean="0">
                <a:solidFill>
                  <a:srgbClr val="00B050"/>
                </a:solidFill>
              </a:rPr>
              <a:t>The document name opens the document</a:t>
            </a:r>
            <a:endParaRPr lang="en-US" sz="1200" dirty="0">
              <a:solidFill>
                <a:srgbClr val="00B050"/>
              </a:solidFill>
            </a:endParaRPr>
          </a:p>
        </p:txBody>
      </p:sp>
      <p:graphicFrame>
        <p:nvGraphicFramePr>
          <p:cNvPr id="16" name="Table 15"/>
          <p:cNvGraphicFramePr>
            <a:graphicFrameLocks noGrp="1"/>
          </p:cNvGraphicFramePr>
          <p:nvPr>
            <p:extLst>
              <p:ext uri="{D42A27DB-BD31-4B8C-83A1-F6EECF244321}">
                <p14:modId xmlns:p14="http://schemas.microsoft.com/office/powerpoint/2010/main" val="4116946560"/>
              </p:ext>
            </p:extLst>
          </p:nvPr>
        </p:nvGraphicFramePr>
        <p:xfrm>
          <a:off x="2914651" y="5318440"/>
          <a:ext cx="2607716" cy="873866"/>
        </p:xfrm>
        <a:graphic>
          <a:graphicData uri="http://schemas.openxmlformats.org/drawingml/2006/table">
            <a:tbl>
              <a:tblPr firstRow="1" bandRow="1">
                <a:tableStyleId>{5C22544A-7EE6-4342-B048-85BDC9FD1C3A}</a:tableStyleId>
              </a:tblPr>
              <a:tblGrid>
                <a:gridCol w="1117592"/>
                <a:gridCol w="1490124"/>
              </a:tblGrid>
              <a:tr h="325444">
                <a:tc>
                  <a:txBody>
                    <a:bodyPr/>
                    <a:lstStyle/>
                    <a:p>
                      <a:r>
                        <a:rPr lang="en-US" sz="1000" dirty="0" smtClean="0"/>
                        <a:t>Full Name</a:t>
                      </a:r>
                      <a:endParaRPr lang="en-US" sz="1000" dirty="0"/>
                    </a:p>
                  </a:txBody>
                  <a:tcPr/>
                </a:tc>
                <a:tc>
                  <a:txBody>
                    <a:bodyPr/>
                    <a:lstStyle/>
                    <a:p>
                      <a:r>
                        <a:rPr lang="en-US" sz="1000" dirty="0" smtClean="0"/>
                        <a:t>Project Role</a:t>
                      </a:r>
                      <a:endParaRPr lang="en-US" sz="1000" dirty="0"/>
                    </a:p>
                  </a:txBody>
                  <a:tcPr/>
                </a:tc>
              </a:tr>
              <a:tr h="220874">
                <a:tc>
                  <a:txBody>
                    <a:bodyPr/>
                    <a:lstStyle/>
                    <a:p>
                      <a:r>
                        <a:rPr lang="en-US" sz="1000" u="none" dirty="0" smtClean="0"/>
                        <a:t>Puja Bhullar</a:t>
                      </a:r>
                      <a:endParaRPr lang="en-US" sz="1000" u="none" dirty="0"/>
                    </a:p>
                  </a:txBody>
                  <a:tcPr/>
                </a:tc>
                <a:tc>
                  <a:txBody>
                    <a:bodyPr/>
                    <a:lstStyle/>
                    <a:p>
                      <a:r>
                        <a:rPr lang="en-US" sz="1000" u="none" dirty="0" smtClean="0"/>
                        <a:t>Super hero</a:t>
                      </a:r>
                      <a:endParaRPr lang="en-US" sz="1000" u="none" dirty="0"/>
                    </a:p>
                  </a:txBody>
                  <a:tcPr/>
                </a:tc>
              </a:tr>
              <a:tr h="304582">
                <a:tc>
                  <a:txBody>
                    <a:bodyPr/>
                    <a:lstStyle/>
                    <a:p>
                      <a:r>
                        <a:rPr lang="en-US" sz="1000" u="none" dirty="0" smtClean="0"/>
                        <a:t>Sarah Moody</a:t>
                      </a:r>
                      <a:endParaRPr lang="en-US" sz="1000" u="none" dirty="0"/>
                    </a:p>
                  </a:txBody>
                  <a:tcPr/>
                </a:tc>
                <a:tc>
                  <a:txBody>
                    <a:bodyPr/>
                    <a:lstStyle/>
                    <a:p>
                      <a:r>
                        <a:rPr lang="en-US" sz="1000" u="none" dirty="0" smtClean="0"/>
                        <a:t>Avatar</a:t>
                      </a:r>
                      <a:endParaRPr lang="en-US" sz="1000" u="none" dirty="0"/>
                    </a:p>
                  </a:txBody>
                  <a:tcPr/>
                </a:tc>
              </a:tr>
            </a:tbl>
          </a:graphicData>
        </a:graphic>
      </p:graphicFrame>
    </p:spTree>
    <p:extLst>
      <p:ext uri="{BB962C8B-B14F-4D97-AF65-F5344CB8AC3E}">
        <p14:creationId xmlns:p14="http://schemas.microsoft.com/office/powerpoint/2010/main" val="3815042534"/>
      </p:ext>
    </p:extLst>
  </p:cSld>
  <p:clrMapOvr>
    <a:masterClrMapping/>
  </p:clrMapOvr>
  <p:timing>
    <p:tnLst>
      <p:par>
        <p:cTn id="1" dur="indefinite" restart="never" nodeType="tmRoot"/>
      </p:par>
    </p:tnLst>
  </p:timing>
</p:sld>
</file>

<file path=ppt/theme/theme1.xml><?xml version="1.0" encoding="utf-8"?>
<a:theme xmlns:a="http://schemas.openxmlformats.org/drawingml/2006/main" name="blank">
  <a:themeElements>
    <a:clrScheme name="Abt Brand">
      <a:dk1>
        <a:sysClr val="windowText" lastClr="000000"/>
      </a:dk1>
      <a:lt1>
        <a:sysClr val="window" lastClr="FFFFFF"/>
      </a:lt1>
      <a:dk2>
        <a:srgbClr val="996633"/>
      </a:dk2>
      <a:lt2>
        <a:srgbClr val="EEECE1"/>
      </a:lt2>
      <a:accent1>
        <a:srgbClr val="DA291C"/>
      </a:accent1>
      <a:accent2>
        <a:srgbClr val="776E64"/>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3_Office Theme">
  <a:themeElements>
    <a:clrScheme name="Custom 4">
      <a:dk1>
        <a:sysClr val="windowText" lastClr="000000"/>
      </a:dk1>
      <a:lt1>
        <a:sysClr val="window" lastClr="FFFFFF"/>
      </a:lt1>
      <a:dk2>
        <a:srgbClr val="898D8D"/>
      </a:dk2>
      <a:lt2>
        <a:srgbClr val="EEECE1"/>
      </a:lt2>
      <a:accent1>
        <a:srgbClr val="DA291C"/>
      </a:accent1>
      <a:accent2>
        <a:srgbClr val="898D8D"/>
      </a:accent2>
      <a:accent3>
        <a:srgbClr val="789D4A"/>
      </a:accent3>
      <a:accent4>
        <a:srgbClr val="7566A0"/>
      </a:accent4>
      <a:accent5>
        <a:srgbClr val="48A9C5"/>
      </a:accent5>
      <a:accent6>
        <a:srgbClr val="E87722"/>
      </a:accent6>
      <a:hlink>
        <a:srgbClr val="DA291C"/>
      </a:hlink>
      <a:folHlink>
        <a:srgbClr val="898D8D"/>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6600"/>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5_Office Theme">
  <a:themeElements>
    <a:clrScheme name="Abt Brand">
      <a:dk1>
        <a:sysClr val="windowText" lastClr="000000"/>
      </a:dk1>
      <a:lt1>
        <a:sysClr val="window" lastClr="FFFFFF"/>
      </a:lt1>
      <a:dk2>
        <a:srgbClr val="996633"/>
      </a:dk2>
      <a:lt2>
        <a:srgbClr val="EEECE1"/>
      </a:lt2>
      <a:accent1>
        <a:srgbClr val="DA291C"/>
      </a:accent1>
      <a:accent2>
        <a:srgbClr val="776E64"/>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Document_x0020_Type xmlns="2b93c144-8e50-4cf0-8cec-d561a2e4f485">Other</Document_x0020_Type>
    <Project xmlns="2b93c144-8e50-4cf0-8cec-d561a2e4f485">
      <Value>AbtK Migration Project</Value>
    </Project>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662B6029937DCD4D9A8E8DCF2E617E12" ma:contentTypeVersion="" ma:contentTypeDescription="Create a new document." ma:contentTypeScope="" ma:versionID="84576cfa464b9f099587b1d7260233ed">
  <xsd:schema xmlns:xsd="http://www.w3.org/2001/XMLSchema" xmlns:xs="http://www.w3.org/2001/XMLSchema" xmlns:p="http://schemas.microsoft.com/office/2006/metadata/properties" xmlns:ns2="4c897256-52db-410f-98c9-5c6e0cd83429" xmlns:ns3="2b93c144-8e50-4cf0-8cec-d561a2e4f485" xmlns:ns4="c26a8561-b501-420f-a71d-cf7020210380" targetNamespace="http://schemas.microsoft.com/office/2006/metadata/properties" ma:root="true" ma:fieldsID="604b3a4a03812a3ebb449ecb193ec1ef" ns2:_="" ns3:_="" ns4:_="">
    <xsd:import namespace="4c897256-52db-410f-98c9-5c6e0cd83429"/>
    <xsd:import namespace="2b93c144-8e50-4cf0-8cec-d561a2e4f485"/>
    <xsd:import namespace="c26a8561-b501-420f-a71d-cf7020210380"/>
    <xsd:element name="properties">
      <xsd:complexType>
        <xsd:sequence>
          <xsd:element name="documentManagement">
            <xsd:complexType>
              <xsd:all>
                <xsd:element ref="ns2:SharedWithUsers" minOccurs="0"/>
                <xsd:element ref="ns2:SharedWithDetails" minOccurs="0"/>
                <xsd:element ref="ns3:Document_x0020_Type" minOccurs="0"/>
                <xsd:element ref="ns3:Project" minOccurs="0"/>
                <xsd:element ref="ns4:LastSharedByUser" minOccurs="0"/>
                <xsd:element ref="ns4:LastSharedBy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c897256-52db-410f-98c9-5c6e0cd83429"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b93c144-8e50-4cf0-8cec-d561a2e4f485" elementFormDefault="qualified">
    <xsd:import namespace="http://schemas.microsoft.com/office/2006/documentManagement/types"/>
    <xsd:import namespace="http://schemas.microsoft.com/office/infopath/2007/PartnerControls"/>
    <xsd:element name="Document_x0020_Type" ma:index="10" nillable="true" ma:displayName="Document Type" ma:default="Other" ma:format="Dropdown" ma:internalName="Document_x0020_Type">
      <xsd:simpleType>
        <xsd:restriction base="dms:Choice">
          <xsd:enumeration value="Project Management"/>
          <xsd:enumeration value="Communications"/>
          <xsd:enumeration value="Testing"/>
          <xsd:enumeration value="Training"/>
          <xsd:enumeration value="Historical Information"/>
          <xsd:enumeration value="Development"/>
          <xsd:enumeration value="Content Update"/>
          <xsd:enumeration value="Other"/>
        </xsd:restriction>
      </xsd:simpleType>
    </xsd:element>
    <xsd:element name="Project" ma:index="11" nillable="true" ma:displayName="Project" ma:internalName="Project">
      <xsd:complexType>
        <xsd:complexContent>
          <xsd:extension base="dms:MultiChoice">
            <xsd:sequence>
              <xsd:element name="Value" maxOccurs="unbounded" minOccurs="0" nillable="true">
                <xsd:simpleType>
                  <xsd:restriction base="dms:Choice">
                    <xsd:enumeration value="AbtK Content Push"/>
                    <xsd:enumeration value="AbtK Migration Project"/>
                  </xsd:restriction>
                </xsd:simpleType>
              </xsd:element>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c26a8561-b501-420f-a71d-cf7020210380" elementFormDefault="qualified">
    <xsd:import namespace="http://schemas.microsoft.com/office/2006/documentManagement/types"/>
    <xsd:import namespace="http://schemas.microsoft.com/office/infopath/2007/PartnerControls"/>
    <xsd:element name="LastSharedByUser" ma:index="12" nillable="true" ma:displayName="Last Shared By User" ma:description="" ma:internalName="LastSharedByUser" ma:readOnly="true">
      <xsd:simpleType>
        <xsd:restriction base="dms:Note">
          <xsd:maxLength value="255"/>
        </xsd:restriction>
      </xsd:simpleType>
    </xsd:element>
    <xsd:element name="LastSharedByTime" ma:index="13" nillable="true" ma:displayName="Last Shared By Time" ma:description=""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2C96472-9F57-4F76-A7AF-5CD8456B5C63}">
  <ds:schemaRefs>
    <ds:schemaRef ds:uri="4c897256-52db-410f-98c9-5c6e0cd83429"/>
    <ds:schemaRef ds:uri="c26a8561-b501-420f-a71d-cf7020210380"/>
    <ds:schemaRef ds:uri="http://purl.org/dc/dcmitype/"/>
    <ds:schemaRef ds:uri="http://schemas.microsoft.com/office/infopath/2007/PartnerControls"/>
    <ds:schemaRef ds:uri="http://schemas.microsoft.com/office/2006/documentManagement/types"/>
    <ds:schemaRef ds:uri="http://purl.org/dc/terms/"/>
    <ds:schemaRef ds:uri="2b93c144-8e50-4cf0-8cec-d561a2e4f485"/>
    <ds:schemaRef ds:uri="http://www.w3.org/XML/1998/namespace"/>
    <ds:schemaRef ds:uri="http://schemas.openxmlformats.org/package/2006/metadata/core-properties"/>
    <ds:schemaRef ds:uri="http://schemas.microsoft.com/office/2006/metadata/properties"/>
    <ds:schemaRef ds:uri="http://purl.org/dc/elements/1.1/"/>
  </ds:schemaRefs>
</ds:datastoreItem>
</file>

<file path=customXml/itemProps2.xml><?xml version="1.0" encoding="utf-8"?>
<ds:datastoreItem xmlns:ds="http://schemas.openxmlformats.org/officeDocument/2006/customXml" ds:itemID="{EFC9118D-E4C7-44DA-98DD-7E850E9B1D6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c897256-52db-410f-98c9-5c6e0cd83429"/>
    <ds:schemaRef ds:uri="2b93c144-8e50-4cf0-8cec-d561a2e4f485"/>
    <ds:schemaRef ds:uri="c26a8561-b501-420f-a71d-cf702021038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0094D7D-FFEF-45C7-828F-D5B19FD41DD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blank</Template>
  <TotalTime>9897</TotalTime>
  <Words>1464</Words>
  <Application>Microsoft Office PowerPoint</Application>
  <PresentationFormat>On-screen Show (4:3)</PresentationFormat>
  <Paragraphs>229</Paragraphs>
  <Slides>34</Slides>
  <Notes>16</Notes>
  <HiddenSlides>0</HiddenSlides>
  <MMClips>0</MMClips>
  <ScaleCrop>false</ScaleCrop>
  <HeadingPairs>
    <vt:vector size="4" baseType="variant">
      <vt:variant>
        <vt:lpstr>Theme</vt:lpstr>
      </vt:variant>
      <vt:variant>
        <vt:i4>3</vt:i4>
      </vt:variant>
      <vt:variant>
        <vt:lpstr>Slide Titles</vt:lpstr>
      </vt:variant>
      <vt:variant>
        <vt:i4>34</vt:i4>
      </vt:variant>
    </vt:vector>
  </HeadingPairs>
  <TitlesOfParts>
    <vt:vector size="37" baseType="lpstr">
      <vt:lpstr>blank</vt:lpstr>
      <vt:lpstr>3_Office Theme</vt:lpstr>
      <vt:lpstr>5_Office Theme</vt:lpstr>
      <vt:lpstr>PowerPoint Presentation</vt:lpstr>
      <vt:lpstr>Purpose of This Document</vt:lpstr>
      <vt:lpstr>Knowledge Hub Landing Page</vt:lpstr>
      <vt:lpstr>PowerPoint Presentation</vt:lpstr>
      <vt:lpstr>Conducting a Search</vt:lpstr>
      <vt:lpstr>Project Summary</vt:lpstr>
      <vt:lpstr>Project Details From Oracle</vt:lpstr>
      <vt:lpstr>Project Details (from AbtK that users can add and edit in the future (within sharepoint)</vt:lpstr>
      <vt:lpstr>On the consolidated project page view (slide above)</vt:lpstr>
      <vt:lpstr>On the consolidated project page view (slide above)</vt:lpstr>
      <vt:lpstr>Project Description List </vt:lpstr>
      <vt:lpstr>Project Document List </vt:lpstr>
      <vt:lpstr>Project Staff List </vt:lpstr>
      <vt:lpstr>Project Description Part1</vt:lpstr>
      <vt:lpstr>Project Description Part2</vt:lpstr>
      <vt:lpstr>ENR Task alt overview</vt:lpstr>
      <vt:lpstr>Project Tags </vt:lpstr>
      <vt:lpstr>Project Documents</vt:lpstr>
      <vt:lpstr>PowerPoint Presentation</vt:lpstr>
      <vt:lpstr>Result Filters</vt:lpstr>
      <vt:lpstr>Search result and out of the box sort capabilities</vt:lpstr>
      <vt:lpstr>Illustration of existing sharepoint hover over – and how large it can be</vt:lpstr>
      <vt:lpstr>Advance search capablities</vt:lpstr>
      <vt:lpstr>PowerPoint Presentation</vt:lpstr>
      <vt:lpstr>Site Locations- TBD for future in SharePoint </vt:lpstr>
      <vt:lpstr>Site locations cont… TBD for future in SharePoint </vt:lpstr>
      <vt:lpstr>Client Contacts- Manually added in Abt K– TBD for future in sharepoint</vt:lpstr>
      <vt:lpstr>Project Files– will be standard document library with metadata</vt:lpstr>
      <vt:lpstr>Project Task</vt:lpstr>
      <vt:lpstr>Abt K tags</vt:lpstr>
      <vt:lpstr>Abt K Project Descriptions</vt:lpstr>
      <vt:lpstr>Abt K Project Descriptions Cont…</vt:lpstr>
      <vt:lpstr>Task level alt overview</vt:lpstr>
      <vt:lpstr>PowerPoint Presentation</vt:lpstr>
    </vt:vector>
  </TitlesOfParts>
  <Company>Abt Associates Inc.</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IT Service Center Wireframe</dc:title>
  <dc:creator>Vanessa Martin</dc:creator>
  <cp:lastModifiedBy>Abt User</cp:lastModifiedBy>
  <cp:revision>96</cp:revision>
  <cp:lastPrinted>2013-04-12T12:21:37Z</cp:lastPrinted>
  <dcterms:created xsi:type="dcterms:W3CDTF">2013-04-08T16:19:50Z</dcterms:created>
  <dcterms:modified xsi:type="dcterms:W3CDTF">2016-11-25T15:02:07Z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0x010100662B6029937DCD4D9A8E8DCF2E617E12</vt:lpwstr>
  </property>
</Properties>
</file>